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2"/>
  </p:handoutMasterIdLst>
  <p:sldIdLst>
    <p:sldId id="331" r:id="rId2"/>
    <p:sldId id="349" r:id="rId3"/>
    <p:sldId id="345" r:id="rId4"/>
    <p:sldId id="346" r:id="rId5"/>
    <p:sldId id="332" r:id="rId6"/>
    <p:sldId id="333" r:id="rId7"/>
    <p:sldId id="334" r:id="rId8"/>
    <p:sldId id="336" r:id="rId9"/>
    <p:sldId id="338" r:id="rId10"/>
    <p:sldId id="340" r:id="rId11"/>
    <p:sldId id="341" r:id="rId12"/>
    <p:sldId id="357" r:id="rId13"/>
    <p:sldId id="344" r:id="rId14"/>
    <p:sldId id="347" r:id="rId15"/>
    <p:sldId id="270" r:id="rId16"/>
    <p:sldId id="358" r:id="rId17"/>
    <p:sldId id="350" r:id="rId18"/>
    <p:sldId id="260" r:id="rId19"/>
    <p:sldId id="274" r:id="rId20"/>
    <p:sldId id="266" r:id="rId21"/>
    <p:sldId id="352" r:id="rId22"/>
    <p:sldId id="355" r:id="rId23"/>
    <p:sldId id="276" r:id="rId24"/>
    <p:sldId id="259" r:id="rId25"/>
    <p:sldId id="261" r:id="rId26"/>
    <p:sldId id="277" r:id="rId27"/>
    <p:sldId id="353" r:id="rId28"/>
    <p:sldId id="289" r:id="rId29"/>
    <p:sldId id="354" r:id="rId30"/>
    <p:sldId id="295" r:id="rId31"/>
    <p:sldId id="356" r:id="rId32"/>
    <p:sldId id="298" r:id="rId33"/>
    <p:sldId id="292" r:id="rId34"/>
    <p:sldId id="302" r:id="rId35"/>
    <p:sldId id="303" r:id="rId36"/>
    <p:sldId id="304" r:id="rId37"/>
    <p:sldId id="291" r:id="rId38"/>
    <p:sldId id="299" r:id="rId39"/>
    <p:sldId id="273" r:id="rId40"/>
    <p:sldId id="327" r:id="rId41"/>
  </p:sldIdLst>
  <p:sldSz cx="12192000" cy="6858000"/>
  <p:notesSz cx="9867900" cy="673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65" d="100"/>
          <a:sy n="65" d="100"/>
        </p:scale>
        <p:origin x="-1302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4CA2A-8D55-4612-9C9F-DED2183AFF4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F45473-9AAF-4681-92F4-7CBB90364B41}">
      <dgm:prSet phldrT="[Текст]" custT="1"/>
      <dgm:spPr/>
      <dgm:t>
        <a:bodyPr/>
        <a:lstStyle/>
        <a:p>
          <a:r>
            <a:rPr lang="ru-RU" sz="4000" baseline="0" dirty="0" smtClean="0"/>
            <a:t>Бюллетени</a:t>
          </a:r>
          <a:endParaRPr lang="ru-RU" sz="4000" baseline="0" dirty="0"/>
        </a:p>
      </dgm:t>
    </dgm:pt>
    <dgm:pt modelId="{3CABC592-EE6B-4FE1-A1B9-8E211ED6F672}" type="parTrans" cxnId="{8F92D9A0-EC1A-41D1-9239-C10BA17FE889}">
      <dgm:prSet/>
      <dgm:spPr/>
      <dgm:t>
        <a:bodyPr/>
        <a:lstStyle/>
        <a:p>
          <a:endParaRPr lang="ru-RU"/>
        </a:p>
      </dgm:t>
    </dgm:pt>
    <dgm:pt modelId="{652DC24C-FBE3-4E85-8ADD-98AB2C8D7648}" type="sibTrans" cxnId="{8F92D9A0-EC1A-41D1-9239-C10BA17FE889}">
      <dgm:prSet/>
      <dgm:spPr/>
      <dgm:t>
        <a:bodyPr/>
        <a:lstStyle/>
        <a:p>
          <a:endParaRPr lang="ru-RU"/>
        </a:p>
      </dgm:t>
    </dgm:pt>
    <dgm:pt modelId="{BBD0CFBE-2DC4-4DB8-8F61-35BEAE252D76}">
      <dgm:prSet phldrT="[Текст]"/>
      <dgm:spPr/>
      <dgm:t>
        <a:bodyPr/>
        <a:lstStyle/>
        <a:p>
          <a:r>
            <a:rPr lang="ru-RU" dirty="0" smtClean="0"/>
            <a:t> В </a:t>
          </a:r>
          <a:r>
            <a:rPr lang="ru-RU" dirty="0" err="1" smtClean="0"/>
            <a:t>т.ч</a:t>
          </a:r>
          <a:r>
            <a:rPr lang="ru-RU" dirty="0" smtClean="0"/>
            <a:t>. испорченные  избирателем </a:t>
          </a:r>
          <a:endParaRPr lang="ru-RU" dirty="0"/>
        </a:p>
      </dgm:t>
    </dgm:pt>
    <dgm:pt modelId="{954351F6-8ECB-4F15-AB95-E26FCA5B63B6}" type="parTrans" cxnId="{0DD9EE2A-BF56-487D-A104-E091CC748CCD}">
      <dgm:prSet/>
      <dgm:spPr/>
      <dgm:t>
        <a:bodyPr/>
        <a:lstStyle/>
        <a:p>
          <a:endParaRPr lang="ru-RU"/>
        </a:p>
      </dgm:t>
    </dgm:pt>
    <dgm:pt modelId="{90AFD495-4B5F-40DA-BED3-D1330681CC2F}" type="sibTrans" cxnId="{0DD9EE2A-BF56-487D-A104-E091CC748CCD}">
      <dgm:prSet/>
      <dgm:spPr/>
      <dgm:t>
        <a:bodyPr/>
        <a:lstStyle/>
        <a:p>
          <a:endParaRPr lang="ru-RU"/>
        </a:p>
      </dgm:t>
    </dgm:pt>
    <dgm:pt modelId="{26C6F773-9B9E-4FA2-9D9D-B00388539520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Неустановленной формы</a:t>
          </a:r>
        </a:p>
        <a:p>
          <a:endParaRPr lang="ru-RU" dirty="0"/>
        </a:p>
      </dgm:t>
    </dgm:pt>
    <dgm:pt modelId="{A62BE389-39A0-4993-9907-157864797615}" type="parTrans" cxnId="{91166B16-E450-4C87-A13E-22E8F7590B43}">
      <dgm:prSet/>
      <dgm:spPr/>
      <dgm:t>
        <a:bodyPr/>
        <a:lstStyle/>
        <a:p>
          <a:endParaRPr lang="ru-RU"/>
        </a:p>
      </dgm:t>
    </dgm:pt>
    <dgm:pt modelId="{9053202C-B94D-4247-8842-F8045ECC1E8E}" type="sibTrans" cxnId="{91166B16-E450-4C87-A13E-22E8F7590B43}">
      <dgm:prSet/>
      <dgm:spPr/>
      <dgm:t>
        <a:bodyPr/>
        <a:lstStyle/>
        <a:p>
          <a:endParaRPr lang="ru-RU"/>
        </a:p>
      </dgm:t>
    </dgm:pt>
    <dgm:pt modelId="{419CBFE8-B5D9-4430-A074-9A62B3F276F0}">
      <dgm:prSet/>
      <dgm:spPr/>
      <dgm:t>
        <a:bodyPr/>
        <a:lstStyle/>
        <a:p>
          <a:r>
            <a:rPr lang="ru-RU" dirty="0" smtClean="0"/>
            <a:t>Недействительные</a:t>
          </a:r>
          <a:endParaRPr lang="ru-RU" dirty="0"/>
        </a:p>
      </dgm:t>
    </dgm:pt>
    <dgm:pt modelId="{49B79A7B-D980-44DB-B8F9-194261F2F9CD}" type="parTrans" cxnId="{A1CFB459-31F8-40EC-BECE-C8CBD43B92FB}">
      <dgm:prSet/>
      <dgm:spPr/>
      <dgm:t>
        <a:bodyPr/>
        <a:lstStyle/>
        <a:p>
          <a:endParaRPr lang="ru-RU"/>
        </a:p>
      </dgm:t>
    </dgm:pt>
    <dgm:pt modelId="{C0E0ADF9-E5C0-478B-BD7E-FCF137F6865B}" type="sibTrans" cxnId="{A1CFB459-31F8-40EC-BECE-C8CBD43B92FB}">
      <dgm:prSet/>
      <dgm:spPr/>
      <dgm:t>
        <a:bodyPr/>
        <a:lstStyle/>
        <a:p>
          <a:endParaRPr lang="ru-RU"/>
        </a:p>
      </dgm:t>
    </dgm:pt>
    <dgm:pt modelId="{FDF21447-CFCB-412A-A798-9F6349733752}">
      <dgm:prSet/>
      <dgm:spPr/>
      <dgm:t>
        <a:bodyPr/>
        <a:lstStyle/>
        <a:p>
          <a:r>
            <a:rPr lang="ru-RU" smtClean="0"/>
            <a:t>Действительные</a:t>
          </a:r>
          <a:endParaRPr lang="ru-RU" dirty="0"/>
        </a:p>
      </dgm:t>
    </dgm:pt>
    <dgm:pt modelId="{3F7F3541-58EA-49CF-938C-6DF15D5630CD}" type="parTrans" cxnId="{01AB4B8F-D011-4ED6-9393-3EECFD65A6EB}">
      <dgm:prSet/>
      <dgm:spPr/>
      <dgm:t>
        <a:bodyPr/>
        <a:lstStyle/>
        <a:p>
          <a:endParaRPr lang="ru-RU"/>
        </a:p>
      </dgm:t>
    </dgm:pt>
    <dgm:pt modelId="{3786B63F-5DCD-43C8-AB67-80CEF4B98E52}" type="sibTrans" cxnId="{01AB4B8F-D011-4ED6-9393-3EECFD65A6EB}">
      <dgm:prSet/>
      <dgm:spPr/>
      <dgm:t>
        <a:bodyPr/>
        <a:lstStyle/>
        <a:p>
          <a:endParaRPr lang="ru-RU"/>
        </a:p>
      </dgm:t>
    </dgm:pt>
    <dgm:pt modelId="{CA882361-4EC0-4E2A-93CB-B108C9A24AD4}">
      <dgm:prSet/>
      <dgm:spPr/>
      <dgm:t>
        <a:bodyPr/>
        <a:lstStyle/>
        <a:p>
          <a:r>
            <a:rPr lang="ru-RU" dirty="0" smtClean="0"/>
            <a:t>Погашенные</a:t>
          </a:r>
          <a:endParaRPr lang="ru-RU" dirty="0"/>
        </a:p>
      </dgm:t>
    </dgm:pt>
    <dgm:pt modelId="{AD605F17-AD35-4764-9194-680BD161D561}" type="parTrans" cxnId="{570E09F8-27E8-4ADC-BAA0-6910C2E1DA4A}">
      <dgm:prSet/>
      <dgm:spPr/>
      <dgm:t>
        <a:bodyPr/>
        <a:lstStyle/>
        <a:p>
          <a:endParaRPr lang="ru-RU"/>
        </a:p>
      </dgm:t>
    </dgm:pt>
    <dgm:pt modelId="{07CA8412-3C6B-49E9-AC6A-6494D06141D3}" type="sibTrans" cxnId="{570E09F8-27E8-4ADC-BAA0-6910C2E1DA4A}">
      <dgm:prSet/>
      <dgm:spPr/>
      <dgm:t>
        <a:bodyPr/>
        <a:lstStyle/>
        <a:p>
          <a:endParaRPr lang="ru-RU"/>
        </a:p>
      </dgm:t>
    </dgm:pt>
    <dgm:pt modelId="{FE2631F3-65C6-4626-A4DF-0FAA780C79CE}" type="pres">
      <dgm:prSet presAssocID="{F354CA2A-8D55-4612-9C9F-DED2183AFF4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6B424D-5258-41A9-BADF-D1567A2D5355}" type="pres">
      <dgm:prSet presAssocID="{E4F45473-9AAF-4681-92F4-7CBB90364B41}" presName="root1" presStyleCnt="0"/>
      <dgm:spPr/>
    </dgm:pt>
    <dgm:pt modelId="{9D571DA9-AA41-4251-9CC3-CD83B2FE244A}" type="pres">
      <dgm:prSet presAssocID="{E4F45473-9AAF-4681-92F4-7CBB90364B4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7A7F1F-2426-41E2-ABA0-7E7A88ECBF62}" type="pres">
      <dgm:prSet presAssocID="{E4F45473-9AAF-4681-92F4-7CBB90364B41}" presName="level2hierChild" presStyleCnt="0"/>
      <dgm:spPr/>
    </dgm:pt>
    <dgm:pt modelId="{56D84070-44A8-4A44-BD22-525BF75C1D71}" type="pres">
      <dgm:prSet presAssocID="{AD605F17-AD35-4764-9194-680BD161D561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BAFC4AE9-D3C3-48EB-BA5C-FE5AAAA44C5A}" type="pres">
      <dgm:prSet presAssocID="{AD605F17-AD35-4764-9194-680BD161D56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8096E0A-8A12-4F10-B840-B1668B4B5149}" type="pres">
      <dgm:prSet presAssocID="{CA882361-4EC0-4E2A-93CB-B108C9A24AD4}" presName="root2" presStyleCnt="0"/>
      <dgm:spPr/>
    </dgm:pt>
    <dgm:pt modelId="{514AABFA-18E7-4761-B273-66F2BEB6D991}" type="pres">
      <dgm:prSet presAssocID="{CA882361-4EC0-4E2A-93CB-B108C9A24AD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693DEB-4857-46DB-B5EC-7918DE870FEE}" type="pres">
      <dgm:prSet presAssocID="{CA882361-4EC0-4E2A-93CB-B108C9A24AD4}" presName="level3hierChild" presStyleCnt="0"/>
      <dgm:spPr/>
    </dgm:pt>
    <dgm:pt modelId="{4162E967-F054-4A17-A9C5-5374F1BCF9A2}" type="pres">
      <dgm:prSet presAssocID="{954351F6-8ECB-4F15-AB95-E26FCA5B63B6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B4EBAA61-2139-4B46-B6AA-FC3C2DE4EAAD}" type="pres">
      <dgm:prSet presAssocID="{954351F6-8ECB-4F15-AB95-E26FCA5B63B6}" presName="connTx" presStyleLbl="parChTrans1D3" presStyleIdx="0" presStyleCnt="1"/>
      <dgm:spPr/>
      <dgm:t>
        <a:bodyPr/>
        <a:lstStyle/>
        <a:p>
          <a:endParaRPr lang="ru-RU"/>
        </a:p>
      </dgm:t>
    </dgm:pt>
    <dgm:pt modelId="{8ADC0ABD-0493-4F1B-8319-B40A7499D52B}" type="pres">
      <dgm:prSet presAssocID="{BBD0CFBE-2DC4-4DB8-8F61-35BEAE252D76}" presName="root2" presStyleCnt="0"/>
      <dgm:spPr/>
    </dgm:pt>
    <dgm:pt modelId="{9FA7B4D3-74B9-430D-9132-272F5FB6705F}" type="pres">
      <dgm:prSet presAssocID="{BBD0CFBE-2DC4-4DB8-8F61-35BEAE252D76}" presName="LevelTwoTextNode" presStyleLbl="node3" presStyleIdx="0" presStyleCnt="1" custScaleX="41055" custScaleY="657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70D2AB-112D-4FA5-83B2-A1D535718649}" type="pres">
      <dgm:prSet presAssocID="{BBD0CFBE-2DC4-4DB8-8F61-35BEAE252D76}" presName="level3hierChild" presStyleCnt="0"/>
      <dgm:spPr/>
    </dgm:pt>
    <dgm:pt modelId="{30494D8B-8BFE-409C-BF04-112FC96AEF17}" type="pres">
      <dgm:prSet presAssocID="{3F7F3541-58EA-49CF-938C-6DF15D5630CD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A81A77EE-DCE2-4ECC-9BD1-68BEA258211C}" type="pres">
      <dgm:prSet presAssocID="{3F7F3541-58EA-49CF-938C-6DF15D5630C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9BBB83D3-E986-4792-B8F3-E02414129CFB}" type="pres">
      <dgm:prSet presAssocID="{FDF21447-CFCB-412A-A798-9F6349733752}" presName="root2" presStyleCnt="0"/>
      <dgm:spPr/>
    </dgm:pt>
    <dgm:pt modelId="{19B90D6E-5641-45E7-AA3C-638D3D8D2858}" type="pres">
      <dgm:prSet presAssocID="{FDF21447-CFCB-412A-A798-9F6349733752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7EC95A-6191-4E3D-BCAF-BA00A5AFB29D}" type="pres">
      <dgm:prSet presAssocID="{FDF21447-CFCB-412A-A798-9F6349733752}" presName="level3hierChild" presStyleCnt="0"/>
      <dgm:spPr/>
    </dgm:pt>
    <dgm:pt modelId="{764EC907-B598-493C-92CA-A4404F5C411D}" type="pres">
      <dgm:prSet presAssocID="{49B79A7B-D980-44DB-B8F9-194261F2F9CD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98D3C2C-4FDB-4BD6-A261-E0B78BDB3D05}" type="pres">
      <dgm:prSet presAssocID="{49B79A7B-D980-44DB-B8F9-194261F2F9C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6B457CB-373C-4F3A-819F-A9E3910E2B45}" type="pres">
      <dgm:prSet presAssocID="{419CBFE8-B5D9-4430-A074-9A62B3F276F0}" presName="root2" presStyleCnt="0"/>
      <dgm:spPr/>
    </dgm:pt>
    <dgm:pt modelId="{704475DA-5A24-479E-90E2-B9FE2B4705E6}" type="pres">
      <dgm:prSet presAssocID="{419CBFE8-B5D9-4430-A074-9A62B3F276F0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FFBEC2-6F66-41DC-8C91-9A16BC7C74F7}" type="pres">
      <dgm:prSet presAssocID="{419CBFE8-B5D9-4430-A074-9A62B3F276F0}" presName="level3hierChild" presStyleCnt="0"/>
      <dgm:spPr/>
    </dgm:pt>
    <dgm:pt modelId="{D228A628-8554-4E19-A73A-AA69359DFA43}" type="pres">
      <dgm:prSet presAssocID="{A62BE389-39A0-4993-9907-157864797615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8CB73790-B374-4CF9-B9C5-A8BD1982A0C7}" type="pres">
      <dgm:prSet presAssocID="{A62BE389-39A0-4993-9907-15786479761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9B67248-6BF0-44AF-838F-59110F1C1716}" type="pres">
      <dgm:prSet presAssocID="{26C6F773-9B9E-4FA2-9D9D-B00388539520}" presName="root2" presStyleCnt="0"/>
      <dgm:spPr/>
    </dgm:pt>
    <dgm:pt modelId="{98BBFA2F-8663-45EE-A99C-D1628782617A}" type="pres">
      <dgm:prSet presAssocID="{26C6F773-9B9E-4FA2-9D9D-B00388539520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FA0EF7-4096-40D0-9394-2C83B50858DA}" type="pres">
      <dgm:prSet presAssocID="{26C6F773-9B9E-4FA2-9D9D-B00388539520}" presName="level3hierChild" presStyleCnt="0"/>
      <dgm:spPr/>
    </dgm:pt>
  </dgm:ptLst>
  <dgm:cxnLst>
    <dgm:cxn modelId="{D04E03D8-C888-45F2-8598-FA617DC68EF0}" type="presOf" srcId="{26C6F773-9B9E-4FA2-9D9D-B00388539520}" destId="{98BBFA2F-8663-45EE-A99C-D1628782617A}" srcOrd="0" destOrd="0" presId="urn:microsoft.com/office/officeart/2008/layout/HorizontalMultiLevelHierarchy"/>
    <dgm:cxn modelId="{ED4E3E78-04EF-45D7-B147-210097F31944}" type="presOf" srcId="{BBD0CFBE-2DC4-4DB8-8F61-35BEAE252D76}" destId="{9FA7B4D3-74B9-430D-9132-272F5FB6705F}" srcOrd="0" destOrd="0" presId="urn:microsoft.com/office/officeart/2008/layout/HorizontalMultiLevelHierarchy"/>
    <dgm:cxn modelId="{7C9B456D-4949-4952-ADCD-C5249302162F}" type="presOf" srcId="{419CBFE8-B5D9-4430-A074-9A62B3F276F0}" destId="{704475DA-5A24-479E-90E2-B9FE2B4705E6}" srcOrd="0" destOrd="0" presId="urn:microsoft.com/office/officeart/2008/layout/HorizontalMultiLevelHierarchy"/>
    <dgm:cxn modelId="{8D0FAAF7-8686-42E5-8F4A-81ADCEECE268}" type="presOf" srcId="{E4F45473-9AAF-4681-92F4-7CBB90364B41}" destId="{9D571DA9-AA41-4251-9CC3-CD83B2FE244A}" srcOrd="0" destOrd="0" presId="urn:microsoft.com/office/officeart/2008/layout/HorizontalMultiLevelHierarchy"/>
    <dgm:cxn modelId="{7E5B1C6D-6956-411B-B69B-05C76F94EC9A}" type="presOf" srcId="{49B79A7B-D980-44DB-B8F9-194261F2F9CD}" destId="{198D3C2C-4FDB-4BD6-A261-E0B78BDB3D05}" srcOrd="1" destOrd="0" presId="urn:microsoft.com/office/officeart/2008/layout/HorizontalMultiLevelHierarchy"/>
    <dgm:cxn modelId="{FA364E28-7E37-4A97-A3DF-815085646A0B}" type="presOf" srcId="{A62BE389-39A0-4993-9907-157864797615}" destId="{D228A628-8554-4E19-A73A-AA69359DFA43}" srcOrd="0" destOrd="0" presId="urn:microsoft.com/office/officeart/2008/layout/HorizontalMultiLevelHierarchy"/>
    <dgm:cxn modelId="{5DE52C03-96E0-4C6E-91C4-EA7E4012FFDA}" type="presOf" srcId="{954351F6-8ECB-4F15-AB95-E26FCA5B63B6}" destId="{B4EBAA61-2139-4B46-B6AA-FC3C2DE4EAAD}" srcOrd="1" destOrd="0" presId="urn:microsoft.com/office/officeart/2008/layout/HorizontalMultiLevelHierarchy"/>
    <dgm:cxn modelId="{F994BE79-324C-414B-BF95-011A6079E728}" type="presOf" srcId="{CA882361-4EC0-4E2A-93CB-B108C9A24AD4}" destId="{514AABFA-18E7-4761-B273-66F2BEB6D991}" srcOrd="0" destOrd="0" presId="urn:microsoft.com/office/officeart/2008/layout/HorizontalMultiLevelHierarchy"/>
    <dgm:cxn modelId="{63A12BC2-216B-4D75-A8C0-8C52A69C5FF0}" type="presOf" srcId="{F354CA2A-8D55-4612-9C9F-DED2183AFF42}" destId="{FE2631F3-65C6-4626-A4DF-0FAA780C79CE}" srcOrd="0" destOrd="0" presId="urn:microsoft.com/office/officeart/2008/layout/HorizontalMultiLevelHierarchy"/>
    <dgm:cxn modelId="{01AB4B8F-D011-4ED6-9393-3EECFD65A6EB}" srcId="{E4F45473-9AAF-4681-92F4-7CBB90364B41}" destId="{FDF21447-CFCB-412A-A798-9F6349733752}" srcOrd="1" destOrd="0" parTransId="{3F7F3541-58EA-49CF-938C-6DF15D5630CD}" sibTransId="{3786B63F-5DCD-43C8-AB67-80CEF4B98E52}"/>
    <dgm:cxn modelId="{91166B16-E450-4C87-A13E-22E8F7590B43}" srcId="{E4F45473-9AAF-4681-92F4-7CBB90364B41}" destId="{26C6F773-9B9E-4FA2-9D9D-B00388539520}" srcOrd="3" destOrd="0" parTransId="{A62BE389-39A0-4993-9907-157864797615}" sibTransId="{9053202C-B94D-4247-8842-F8045ECC1E8E}"/>
    <dgm:cxn modelId="{0DD9EE2A-BF56-487D-A104-E091CC748CCD}" srcId="{CA882361-4EC0-4E2A-93CB-B108C9A24AD4}" destId="{BBD0CFBE-2DC4-4DB8-8F61-35BEAE252D76}" srcOrd="0" destOrd="0" parTransId="{954351F6-8ECB-4F15-AB95-E26FCA5B63B6}" sibTransId="{90AFD495-4B5F-40DA-BED3-D1330681CC2F}"/>
    <dgm:cxn modelId="{A1CFB459-31F8-40EC-BECE-C8CBD43B92FB}" srcId="{E4F45473-9AAF-4681-92F4-7CBB90364B41}" destId="{419CBFE8-B5D9-4430-A074-9A62B3F276F0}" srcOrd="2" destOrd="0" parTransId="{49B79A7B-D980-44DB-B8F9-194261F2F9CD}" sibTransId="{C0E0ADF9-E5C0-478B-BD7E-FCF137F6865B}"/>
    <dgm:cxn modelId="{D2679CE1-6454-455E-8CCE-2D653F101AE0}" type="presOf" srcId="{FDF21447-CFCB-412A-A798-9F6349733752}" destId="{19B90D6E-5641-45E7-AA3C-638D3D8D2858}" srcOrd="0" destOrd="0" presId="urn:microsoft.com/office/officeart/2008/layout/HorizontalMultiLevelHierarchy"/>
    <dgm:cxn modelId="{570E09F8-27E8-4ADC-BAA0-6910C2E1DA4A}" srcId="{E4F45473-9AAF-4681-92F4-7CBB90364B41}" destId="{CA882361-4EC0-4E2A-93CB-B108C9A24AD4}" srcOrd="0" destOrd="0" parTransId="{AD605F17-AD35-4764-9194-680BD161D561}" sibTransId="{07CA8412-3C6B-49E9-AC6A-6494D06141D3}"/>
    <dgm:cxn modelId="{7F5ACD89-9851-4212-ADA6-4E4610BACFC4}" type="presOf" srcId="{A62BE389-39A0-4993-9907-157864797615}" destId="{8CB73790-B374-4CF9-B9C5-A8BD1982A0C7}" srcOrd="1" destOrd="0" presId="urn:microsoft.com/office/officeart/2008/layout/HorizontalMultiLevelHierarchy"/>
    <dgm:cxn modelId="{8F92D9A0-EC1A-41D1-9239-C10BA17FE889}" srcId="{F354CA2A-8D55-4612-9C9F-DED2183AFF42}" destId="{E4F45473-9AAF-4681-92F4-7CBB90364B41}" srcOrd="0" destOrd="0" parTransId="{3CABC592-EE6B-4FE1-A1B9-8E211ED6F672}" sibTransId="{652DC24C-FBE3-4E85-8ADD-98AB2C8D7648}"/>
    <dgm:cxn modelId="{F641DDE3-350C-47A6-9ECE-1F18E07FFB1B}" type="presOf" srcId="{3F7F3541-58EA-49CF-938C-6DF15D5630CD}" destId="{30494D8B-8BFE-409C-BF04-112FC96AEF17}" srcOrd="0" destOrd="0" presId="urn:microsoft.com/office/officeart/2008/layout/HorizontalMultiLevelHierarchy"/>
    <dgm:cxn modelId="{C48210AF-5FB9-4618-A5BE-BBA87897BFB1}" type="presOf" srcId="{49B79A7B-D980-44DB-B8F9-194261F2F9CD}" destId="{764EC907-B598-493C-92CA-A4404F5C411D}" srcOrd="0" destOrd="0" presId="urn:microsoft.com/office/officeart/2008/layout/HorizontalMultiLevelHierarchy"/>
    <dgm:cxn modelId="{F521A0ED-C2E1-4749-A03B-569307CEBC2C}" type="presOf" srcId="{954351F6-8ECB-4F15-AB95-E26FCA5B63B6}" destId="{4162E967-F054-4A17-A9C5-5374F1BCF9A2}" srcOrd="0" destOrd="0" presId="urn:microsoft.com/office/officeart/2008/layout/HorizontalMultiLevelHierarchy"/>
    <dgm:cxn modelId="{12EFE9D2-D371-431B-AAC0-1B034EB5BA2A}" type="presOf" srcId="{3F7F3541-58EA-49CF-938C-6DF15D5630CD}" destId="{A81A77EE-DCE2-4ECC-9BD1-68BEA258211C}" srcOrd="1" destOrd="0" presId="urn:microsoft.com/office/officeart/2008/layout/HorizontalMultiLevelHierarchy"/>
    <dgm:cxn modelId="{932D3C73-06DD-4A2C-B1F7-A338BD5D0E1D}" type="presOf" srcId="{AD605F17-AD35-4764-9194-680BD161D561}" destId="{56D84070-44A8-4A44-BD22-525BF75C1D71}" srcOrd="0" destOrd="0" presId="urn:microsoft.com/office/officeart/2008/layout/HorizontalMultiLevelHierarchy"/>
    <dgm:cxn modelId="{714D94C3-E245-4C66-A6FE-C88ADCEC1D4D}" type="presOf" srcId="{AD605F17-AD35-4764-9194-680BD161D561}" destId="{BAFC4AE9-D3C3-48EB-BA5C-FE5AAAA44C5A}" srcOrd="1" destOrd="0" presId="urn:microsoft.com/office/officeart/2008/layout/HorizontalMultiLevelHierarchy"/>
    <dgm:cxn modelId="{17321690-CE52-4D7A-A7CA-185D1D3A8CA0}" type="presParOf" srcId="{FE2631F3-65C6-4626-A4DF-0FAA780C79CE}" destId="{3C6B424D-5258-41A9-BADF-D1567A2D5355}" srcOrd="0" destOrd="0" presId="urn:microsoft.com/office/officeart/2008/layout/HorizontalMultiLevelHierarchy"/>
    <dgm:cxn modelId="{45D3703F-623A-46B0-8C99-BDEC3C9C0427}" type="presParOf" srcId="{3C6B424D-5258-41A9-BADF-D1567A2D5355}" destId="{9D571DA9-AA41-4251-9CC3-CD83B2FE244A}" srcOrd="0" destOrd="0" presId="urn:microsoft.com/office/officeart/2008/layout/HorizontalMultiLevelHierarchy"/>
    <dgm:cxn modelId="{1B6CBEDA-1A49-4BB9-BFAF-8D6209A91A2E}" type="presParOf" srcId="{3C6B424D-5258-41A9-BADF-D1567A2D5355}" destId="{A47A7F1F-2426-41E2-ABA0-7E7A88ECBF62}" srcOrd="1" destOrd="0" presId="urn:microsoft.com/office/officeart/2008/layout/HorizontalMultiLevelHierarchy"/>
    <dgm:cxn modelId="{05C10DB1-E645-4FD5-A55F-64F51BCB1DD0}" type="presParOf" srcId="{A47A7F1F-2426-41E2-ABA0-7E7A88ECBF62}" destId="{56D84070-44A8-4A44-BD22-525BF75C1D71}" srcOrd="0" destOrd="0" presId="urn:microsoft.com/office/officeart/2008/layout/HorizontalMultiLevelHierarchy"/>
    <dgm:cxn modelId="{4E7F6E3E-57F6-4C11-82C1-70590D211468}" type="presParOf" srcId="{56D84070-44A8-4A44-BD22-525BF75C1D71}" destId="{BAFC4AE9-D3C3-48EB-BA5C-FE5AAAA44C5A}" srcOrd="0" destOrd="0" presId="urn:microsoft.com/office/officeart/2008/layout/HorizontalMultiLevelHierarchy"/>
    <dgm:cxn modelId="{1334A049-4A40-479F-98F6-A3464766BF35}" type="presParOf" srcId="{A47A7F1F-2426-41E2-ABA0-7E7A88ECBF62}" destId="{08096E0A-8A12-4F10-B840-B1668B4B5149}" srcOrd="1" destOrd="0" presId="urn:microsoft.com/office/officeart/2008/layout/HorizontalMultiLevelHierarchy"/>
    <dgm:cxn modelId="{34A3DD82-6DB2-45FD-A538-03F2D7C1FC4B}" type="presParOf" srcId="{08096E0A-8A12-4F10-B840-B1668B4B5149}" destId="{514AABFA-18E7-4761-B273-66F2BEB6D991}" srcOrd="0" destOrd="0" presId="urn:microsoft.com/office/officeart/2008/layout/HorizontalMultiLevelHierarchy"/>
    <dgm:cxn modelId="{1CA4EB80-59E1-4577-A3B7-A5F55BB5518F}" type="presParOf" srcId="{08096E0A-8A12-4F10-B840-B1668B4B5149}" destId="{0B693DEB-4857-46DB-B5EC-7918DE870FEE}" srcOrd="1" destOrd="0" presId="urn:microsoft.com/office/officeart/2008/layout/HorizontalMultiLevelHierarchy"/>
    <dgm:cxn modelId="{91353D4D-4F0B-4D00-99CF-8292AC7575A3}" type="presParOf" srcId="{0B693DEB-4857-46DB-B5EC-7918DE870FEE}" destId="{4162E967-F054-4A17-A9C5-5374F1BCF9A2}" srcOrd="0" destOrd="0" presId="urn:microsoft.com/office/officeart/2008/layout/HorizontalMultiLevelHierarchy"/>
    <dgm:cxn modelId="{D5B30D9E-C441-4790-BB7D-A30C17C81FAC}" type="presParOf" srcId="{4162E967-F054-4A17-A9C5-5374F1BCF9A2}" destId="{B4EBAA61-2139-4B46-B6AA-FC3C2DE4EAAD}" srcOrd="0" destOrd="0" presId="urn:microsoft.com/office/officeart/2008/layout/HorizontalMultiLevelHierarchy"/>
    <dgm:cxn modelId="{5594FFD4-2A48-4FAF-8B49-69150B0F9387}" type="presParOf" srcId="{0B693DEB-4857-46DB-B5EC-7918DE870FEE}" destId="{8ADC0ABD-0493-4F1B-8319-B40A7499D52B}" srcOrd="1" destOrd="0" presId="urn:microsoft.com/office/officeart/2008/layout/HorizontalMultiLevelHierarchy"/>
    <dgm:cxn modelId="{C8EE1A5C-4963-415D-97BA-DFD33E35AE8C}" type="presParOf" srcId="{8ADC0ABD-0493-4F1B-8319-B40A7499D52B}" destId="{9FA7B4D3-74B9-430D-9132-272F5FB6705F}" srcOrd="0" destOrd="0" presId="urn:microsoft.com/office/officeart/2008/layout/HorizontalMultiLevelHierarchy"/>
    <dgm:cxn modelId="{AD01F500-E128-4DA9-A75B-E69BB170C843}" type="presParOf" srcId="{8ADC0ABD-0493-4F1B-8319-B40A7499D52B}" destId="{7570D2AB-112D-4FA5-83B2-A1D535718649}" srcOrd="1" destOrd="0" presId="urn:microsoft.com/office/officeart/2008/layout/HorizontalMultiLevelHierarchy"/>
    <dgm:cxn modelId="{16A7086C-7702-4BAE-A0A8-E9DAC4CB1981}" type="presParOf" srcId="{A47A7F1F-2426-41E2-ABA0-7E7A88ECBF62}" destId="{30494D8B-8BFE-409C-BF04-112FC96AEF17}" srcOrd="2" destOrd="0" presId="urn:microsoft.com/office/officeart/2008/layout/HorizontalMultiLevelHierarchy"/>
    <dgm:cxn modelId="{5F7DEAE5-4A9C-4E5D-996E-91FE3BA8797A}" type="presParOf" srcId="{30494D8B-8BFE-409C-BF04-112FC96AEF17}" destId="{A81A77EE-DCE2-4ECC-9BD1-68BEA258211C}" srcOrd="0" destOrd="0" presId="urn:microsoft.com/office/officeart/2008/layout/HorizontalMultiLevelHierarchy"/>
    <dgm:cxn modelId="{E2AF3733-5A64-4B4D-9B39-8F900C2D95E3}" type="presParOf" srcId="{A47A7F1F-2426-41E2-ABA0-7E7A88ECBF62}" destId="{9BBB83D3-E986-4792-B8F3-E02414129CFB}" srcOrd="3" destOrd="0" presId="urn:microsoft.com/office/officeart/2008/layout/HorizontalMultiLevelHierarchy"/>
    <dgm:cxn modelId="{833BE72D-346B-48B8-8AFC-32C6D7B3553B}" type="presParOf" srcId="{9BBB83D3-E986-4792-B8F3-E02414129CFB}" destId="{19B90D6E-5641-45E7-AA3C-638D3D8D2858}" srcOrd="0" destOrd="0" presId="urn:microsoft.com/office/officeart/2008/layout/HorizontalMultiLevelHierarchy"/>
    <dgm:cxn modelId="{F38EF847-605E-473E-8DA1-72B19B6B0A10}" type="presParOf" srcId="{9BBB83D3-E986-4792-B8F3-E02414129CFB}" destId="{917EC95A-6191-4E3D-BCAF-BA00A5AFB29D}" srcOrd="1" destOrd="0" presId="urn:microsoft.com/office/officeart/2008/layout/HorizontalMultiLevelHierarchy"/>
    <dgm:cxn modelId="{3743BF04-752D-4F4A-9196-A2BF157BAA2E}" type="presParOf" srcId="{A47A7F1F-2426-41E2-ABA0-7E7A88ECBF62}" destId="{764EC907-B598-493C-92CA-A4404F5C411D}" srcOrd="4" destOrd="0" presId="urn:microsoft.com/office/officeart/2008/layout/HorizontalMultiLevelHierarchy"/>
    <dgm:cxn modelId="{CCA61E70-2165-4B46-96F1-1C48FCBF348B}" type="presParOf" srcId="{764EC907-B598-493C-92CA-A4404F5C411D}" destId="{198D3C2C-4FDB-4BD6-A261-E0B78BDB3D05}" srcOrd="0" destOrd="0" presId="urn:microsoft.com/office/officeart/2008/layout/HorizontalMultiLevelHierarchy"/>
    <dgm:cxn modelId="{56603BAF-E20B-4D7F-B801-D39FBE3FDF37}" type="presParOf" srcId="{A47A7F1F-2426-41E2-ABA0-7E7A88ECBF62}" destId="{E6B457CB-373C-4F3A-819F-A9E3910E2B45}" srcOrd="5" destOrd="0" presId="urn:microsoft.com/office/officeart/2008/layout/HorizontalMultiLevelHierarchy"/>
    <dgm:cxn modelId="{E428D9EF-87F9-4150-B45E-3267B2D3F490}" type="presParOf" srcId="{E6B457CB-373C-4F3A-819F-A9E3910E2B45}" destId="{704475DA-5A24-479E-90E2-B9FE2B4705E6}" srcOrd="0" destOrd="0" presId="urn:microsoft.com/office/officeart/2008/layout/HorizontalMultiLevelHierarchy"/>
    <dgm:cxn modelId="{39B1D1FD-670E-4EB6-8E41-F470632A0F16}" type="presParOf" srcId="{E6B457CB-373C-4F3A-819F-A9E3910E2B45}" destId="{73FFBEC2-6F66-41DC-8C91-9A16BC7C74F7}" srcOrd="1" destOrd="0" presId="urn:microsoft.com/office/officeart/2008/layout/HorizontalMultiLevelHierarchy"/>
    <dgm:cxn modelId="{A5A07957-8E33-4B48-B824-A218B1DCD4C0}" type="presParOf" srcId="{A47A7F1F-2426-41E2-ABA0-7E7A88ECBF62}" destId="{D228A628-8554-4E19-A73A-AA69359DFA43}" srcOrd="6" destOrd="0" presId="urn:microsoft.com/office/officeart/2008/layout/HorizontalMultiLevelHierarchy"/>
    <dgm:cxn modelId="{55C0FC25-9D21-4A0B-870E-975946006719}" type="presParOf" srcId="{D228A628-8554-4E19-A73A-AA69359DFA43}" destId="{8CB73790-B374-4CF9-B9C5-A8BD1982A0C7}" srcOrd="0" destOrd="0" presId="urn:microsoft.com/office/officeart/2008/layout/HorizontalMultiLevelHierarchy"/>
    <dgm:cxn modelId="{D82996E0-96C6-41D2-84A4-B39B0D7E8614}" type="presParOf" srcId="{A47A7F1F-2426-41E2-ABA0-7E7A88ECBF62}" destId="{F9B67248-6BF0-44AF-838F-59110F1C1716}" srcOrd="7" destOrd="0" presId="urn:microsoft.com/office/officeart/2008/layout/HorizontalMultiLevelHierarchy"/>
    <dgm:cxn modelId="{45579D2B-715E-4A78-8DFC-6D777B12443F}" type="presParOf" srcId="{F9B67248-6BF0-44AF-838F-59110F1C1716}" destId="{98BBFA2F-8663-45EE-A99C-D1628782617A}" srcOrd="0" destOrd="0" presId="urn:microsoft.com/office/officeart/2008/layout/HorizontalMultiLevelHierarchy"/>
    <dgm:cxn modelId="{0C7E4D45-098C-4F7E-A3A8-CD184F864D8D}" type="presParOf" srcId="{F9B67248-6BF0-44AF-838F-59110F1C1716}" destId="{FEFA0EF7-4096-40D0-9394-2C83B50858D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090" cy="337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9526" y="0"/>
            <a:ext cx="4276090" cy="337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4FF1A-DC43-4F41-BAB6-B6526F3CEA3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93282"/>
            <a:ext cx="4276090" cy="337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9526" y="6393282"/>
            <a:ext cx="4276090" cy="337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C8B1E-4084-4614-B74C-56014F7D8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65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322" y="116378"/>
            <a:ext cx="11097490" cy="1388225"/>
          </a:xfrm>
        </p:spPr>
        <p:txBody>
          <a:bodyPr/>
          <a:lstStyle/>
          <a:p>
            <a:pPr algn="ctr"/>
            <a:r>
              <a:rPr lang="ru-RU" sz="5400" dirty="0" smtClean="0"/>
              <a:t>Дни голосования 26-27.03 </a:t>
            </a:r>
            <a:r>
              <a:rPr lang="ru-RU" sz="4400" dirty="0" smtClean="0"/>
              <a:t>(пятница-суббота)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066" y="1902542"/>
            <a:ext cx="6574294" cy="43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54" y="490450"/>
            <a:ext cx="5519651" cy="5843848"/>
          </a:xfrm>
        </p:spPr>
        <p:txBody>
          <a:bodyPr/>
          <a:lstStyle/>
          <a:p>
            <a:r>
              <a:rPr lang="ru-RU" dirty="0" smtClean="0"/>
              <a:t>Перемещение </a:t>
            </a:r>
            <a:br>
              <a:rPr lang="ru-RU" dirty="0" smtClean="0"/>
            </a:br>
            <a:r>
              <a:rPr lang="ru-RU" dirty="0" smtClean="0"/>
              <a:t>бюллетеней </a:t>
            </a:r>
            <a:r>
              <a:rPr lang="ru-RU" dirty="0"/>
              <a:t>из </a:t>
            </a:r>
            <a:br>
              <a:rPr lang="ru-RU" dirty="0"/>
            </a:br>
            <a:r>
              <a:rPr lang="ru-RU" dirty="0"/>
              <a:t>переносного ящика </a:t>
            </a:r>
            <a:r>
              <a:rPr lang="ru-RU" dirty="0" smtClean="0"/>
              <a:t>в </a:t>
            </a:r>
            <a:br>
              <a:rPr lang="ru-RU" dirty="0" smtClean="0"/>
            </a:br>
            <a:r>
              <a:rPr lang="ru-RU" dirty="0" smtClean="0"/>
              <a:t>сейф-пакеты </a:t>
            </a:r>
            <a:br>
              <a:rPr lang="ru-RU" dirty="0" smtClean="0"/>
            </a:br>
            <a:r>
              <a:rPr lang="ru-RU" dirty="0" smtClean="0"/>
              <a:t>сразу по приезду </a:t>
            </a:r>
            <a:br>
              <a:rPr lang="ru-RU" dirty="0" smtClean="0"/>
            </a:br>
            <a:r>
              <a:rPr lang="ru-RU" dirty="0" smtClean="0"/>
              <a:t>машины</a:t>
            </a:r>
            <a:br>
              <a:rPr lang="ru-RU" dirty="0" smtClean="0"/>
            </a:br>
            <a:r>
              <a:rPr lang="ru-RU" dirty="0" smtClean="0"/>
              <a:t>Один ящик – на один сейф-пакет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AutoShape 2" descr="https://avatars.mds.yandex.net/get-ynews/35912/1325d070aa5e8d921dbc5b01145ead57/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42" y="7937"/>
            <a:ext cx="5001837" cy="666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357447"/>
            <a:ext cx="10950144" cy="5569527"/>
          </a:xfrm>
        </p:spPr>
        <p:txBody>
          <a:bodyPr/>
          <a:lstStyle/>
          <a:p>
            <a:r>
              <a:rPr lang="ru-RU" dirty="0" smtClean="0"/>
              <a:t>Перемещение в сейф-пакеты бюллетеней из стационарного ящика после 20-00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AutoShape 2" descr="https://avatars.mds.yandex.net/get-ynews/35912/1325d070aa5e8d921dbc5b01145ead57/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11" y="2446452"/>
            <a:ext cx="7143750" cy="4010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158" y="1693892"/>
            <a:ext cx="4668784" cy="31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944124"/>
              </p:ext>
            </p:extLst>
          </p:nvPr>
        </p:nvGraphicFramePr>
        <p:xfrm>
          <a:off x="1795550" y="1347826"/>
          <a:ext cx="8129847" cy="4235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9445">
                  <a:extLst>
                    <a:ext uri="{9D8B030D-6E8A-4147-A177-3AD203B41FA5}">
                      <a16:colId xmlns:a16="http://schemas.microsoft.com/office/drawing/2014/main" xmlns="" val="837018494"/>
                    </a:ext>
                  </a:extLst>
                </a:gridCol>
                <a:gridCol w="1482290">
                  <a:extLst>
                    <a:ext uri="{9D8B030D-6E8A-4147-A177-3AD203B41FA5}">
                      <a16:colId xmlns:a16="http://schemas.microsoft.com/office/drawing/2014/main" xmlns="" val="3941836911"/>
                    </a:ext>
                  </a:extLst>
                </a:gridCol>
                <a:gridCol w="2444056">
                  <a:extLst>
                    <a:ext uri="{9D8B030D-6E8A-4147-A177-3AD203B41FA5}">
                      <a16:colId xmlns:a16="http://schemas.microsoft.com/office/drawing/2014/main" xmlns="" val="3455654324"/>
                    </a:ext>
                  </a:extLst>
                </a:gridCol>
                <a:gridCol w="2444056">
                  <a:extLst>
                    <a:ext uri="{9D8B030D-6E8A-4147-A177-3AD203B41FA5}">
                      <a16:colId xmlns:a16="http://schemas.microsoft.com/office/drawing/2014/main" xmlns="" val="3432225076"/>
                    </a:ext>
                  </a:extLst>
                </a:gridCol>
              </a:tblGrid>
              <a:tr h="868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ЯГТИК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40-80-97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Самойлова Алла Георгиевна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Ушков Валерий Бориславович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10696976"/>
                  </a:ext>
                </a:extLst>
              </a:tr>
              <a:tr h="1088851">
                <a:tc>
                  <a:txBody>
                    <a:bodyPr/>
                    <a:lstStyle/>
                    <a:p>
                      <a:pPr marL="17780" indent="-177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Горячая линия (по адресной привязке, материальному обеспечению)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40-80-35 (многоканальный)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Саморцев Алексей Валентинович, Минин Михаил Михайлович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51927836"/>
                  </a:ext>
                </a:extLst>
              </a:tr>
              <a:tr h="647602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Юридическая группа (по жалобам)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Малый зал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УИК № 1-25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40-80-24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Иванов Виталий Степанович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Ефимов Денис Нииколавевич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68917444"/>
                  </a:ext>
                </a:extLst>
              </a:tr>
              <a:tr h="336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УИК № 26-50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40-80-25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Аржаков Евгений Иннокентьевич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Росоветский Сергей Анатольевич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19221358"/>
                  </a:ext>
                </a:extLst>
              </a:tr>
              <a:tr h="426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УИК № 51-75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40-80-55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Тарских Евгения Александровна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60590037"/>
                  </a:ext>
                </a:extLst>
              </a:tr>
              <a:tr h="426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УИК № 76-96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40-80-58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Башурова Любовь Александровна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163119"/>
                  </a:ext>
                </a:extLst>
              </a:tr>
              <a:tr h="426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УИК № 97-118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40-88-30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Ефремова Лариса Сергеевна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84543965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927368" y="701929"/>
            <a:ext cx="66904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Обращение по вопросам голосования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26-27 марта 2021г.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8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2634" y="236585"/>
            <a:ext cx="11762508" cy="2248920"/>
          </a:xfrm>
        </p:spPr>
        <p:txBody>
          <a:bodyPr/>
          <a:lstStyle/>
          <a:p>
            <a:r>
              <a:rPr lang="ru-RU" b="1" dirty="0" smtClean="0"/>
              <a:t>Передача информации в ТИК </a:t>
            </a:r>
            <a:br>
              <a:rPr lang="ru-RU" b="1" dirty="0" smtClean="0"/>
            </a:br>
            <a:r>
              <a:rPr lang="en-US" b="1" dirty="0" smtClean="0"/>
              <a:t>8-00 – </a:t>
            </a:r>
            <a:r>
              <a:rPr lang="ru-RU" b="1" dirty="0" smtClean="0"/>
              <a:t>информация об открытии УИК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>с </a:t>
            </a:r>
            <a:r>
              <a:rPr lang="ru-RU" dirty="0"/>
              <a:t>20:00 до </a:t>
            </a:r>
            <a:r>
              <a:rPr lang="ru-RU" dirty="0" smtClean="0"/>
              <a:t>21:00 26.03 и 27.03</a:t>
            </a:r>
            <a:br>
              <a:rPr lang="ru-RU" dirty="0" smtClean="0"/>
            </a:br>
            <a:r>
              <a:rPr lang="ru-RU" dirty="0" smtClean="0"/>
              <a:t>(по </a:t>
            </a:r>
            <a:r>
              <a:rPr lang="en-US" dirty="0" smtClean="0"/>
              <a:t>WhatsApp</a:t>
            </a:r>
            <a:r>
              <a:rPr lang="ru-RU" dirty="0" smtClean="0"/>
              <a:t>, </a:t>
            </a:r>
            <a:r>
              <a:rPr lang="ru-RU" sz="2400" dirty="0" err="1" smtClean="0"/>
              <a:t>Саргылана</a:t>
            </a:r>
            <a:r>
              <a:rPr lang="ru-RU" sz="2400" dirty="0" smtClean="0"/>
              <a:t> с 1 по 60, Максим с 61 по 118)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959331"/>
            <a:ext cx="6852025" cy="3749040"/>
          </a:xfrm>
        </p:spPr>
        <p:txBody>
          <a:bodyPr>
            <a:normAutofit fontScale="62500" lnSpcReduction="20000"/>
          </a:bodyPr>
          <a:lstStyle/>
          <a:p>
            <a:pPr marL="1143000" lvl="1" indent="-742950">
              <a:buFont typeface="Wingdings 3" charset="2"/>
              <a:buAutoNum type="arabicPeriod"/>
            </a:pPr>
            <a:r>
              <a:rPr lang="ru-RU" sz="4400" dirty="0"/>
              <a:t>№ УИК, Дата. </a:t>
            </a:r>
          </a:p>
          <a:p>
            <a:pPr marL="1143000" lvl="1" indent="-742950">
              <a:buAutoNum type="arabicPeriod"/>
            </a:pPr>
            <a:r>
              <a:rPr lang="ru-RU" sz="4200" dirty="0" smtClean="0"/>
              <a:t>Число избирателей </a:t>
            </a:r>
          </a:p>
          <a:p>
            <a:pPr marL="1143000" lvl="1" indent="-742950">
              <a:buAutoNum type="arabicPeriod"/>
            </a:pPr>
            <a:r>
              <a:rPr lang="ru-RU" sz="4200" dirty="0"/>
              <a:t>К</a:t>
            </a:r>
            <a:r>
              <a:rPr lang="ru-RU" sz="4200" dirty="0" smtClean="0"/>
              <a:t>оличество проголосовавших вне помещения (в сумме все переносные ящики за этот день)</a:t>
            </a:r>
          </a:p>
          <a:p>
            <a:pPr marL="1143000" lvl="1" indent="-742950">
              <a:buAutoNum type="arabicPeriod"/>
            </a:pPr>
            <a:r>
              <a:rPr lang="ru-RU" sz="4200" dirty="0" smtClean="0"/>
              <a:t>Количество проголосовавших  в помещении УИК </a:t>
            </a:r>
          </a:p>
        </p:txBody>
      </p:sp>
      <p:pic>
        <p:nvPicPr>
          <p:cNvPr id="1026" name="Picture 2" descr="http://pannoplus.ru/wp-content/uploads/2013/12/12fh1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778" y="3336269"/>
            <a:ext cx="5240222" cy="31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1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340822"/>
            <a:ext cx="10068994" cy="1512426"/>
          </a:xfrm>
        </p:spPr>
        <p:txBody>
          <a:bodyPr/>
          <a:lstStyle/>
          <a:p>
            <a:pPr algn="ctr"/>
            <a:r>
              <a:rPr lang="ru-RU" sz="4800" dirty="0" smtClean="0"/>
              <a:t>День голосования </a:t>
            </a:r>
            <a:br>
              <a:rPr lang="ru-RU" sz="4800" dirty="0" smtClean="0"/>
            </a:br>
            <a:r>
              <a:rPr lang="ru-RU" sz="4800" dirty="0" smtClean="0"/>
              <a:t>28 марта 2021 г.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822" y="2518755"/>
            <a:ext cx="10573789" cy="320040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Впустить наблюдателей и т.д.</a:t>
            </a:r>
          </a:p>
          <a:p>
            <a:r>
              <a:rPr lang="ru-RU" sz="3200" dirty="0" smtClean="0"/>
              <a:t>Подготовить к осмотру и опечатать ящики</a:t>
            </a:r>
          </a:p>
          <a:p>
            <a:r>
              <a:rPr lang="ru-RU" sz="3200" dirty="0" smtClean="0"/>
              <a:t>Раздать  книги списка</a:t>
            </a:r>
          </a:p>
          <a:p>
            <a:r>
              <a:rPr lang="ru-RU" sz="3200" dirty="0" smtClean="0"/>
              <a:t>Раздача бюллетеней по ведомости</a:t>
            </a:r>
          </a:p>
          <a:p>
            <a:r>
              <a:rPr lang="ru-RU" sz="3200" dirty="0" smtClean="0"/>
              <a:t>Открыть участок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763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3312" y="286463"/>
            <a:ext cx="9404723" cy="1400530"/>
          </a:xfrm>
        </p:spPr>
        <p:txBody>
          <a:bodyPr/>
          <a:lstStyle/>
          <a:p>
            <a:r>
              <a:rPr lang="ru-RU" b="1" dirty="0" smtClean="0"/>
              <a:t>Передача информации в ТИК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75573" y="1005840"/>
            <a:ext cx="10232462" cy="6768268"/>
          </a:xfrm>
        </p:spPr>
        <p:txBody>
          <a:bodyPr>
            <a:normAutofit/>
          </a:bodyPr>
          <a:lstStyle/>
          <a:p>
            <a:pPr marL="400050" lvl="1" indent="0" algn="ctr">
              <a:buNone/>
            </a:pPr>
            <a:r>
              <a:rPr lang="ru-RU" sz="2800" dirty="0"/>
              <a:t>(число избирателей, количество </a:t>
            </a:r>
            <a:r>
              <a:rPr lang="ru-RU" sz="2800" dirty="0" smtClean="0"/>
              <a:t>проголосовавших, по нарастающей)</a:t>
            </a:r>
          </a:p>
          <a:p>
            <a:r>
              <a:rPr lang="ru-RU" sz="4400" dirty="0" smtClean="0"/>
              <a:t>8-00</a:t>
            </a:r>
          </a:p>
          <a:p>
            <a:r>
              <a:rPr lang="ru-RU" sz="4400" dirty="0" smtClean="0"/>
              <a:t>9-00</a:t>
            </a:r>
          </a:p>
          <a:p>
            <a:r>
              <a:rPr lang="ru-RU" sz="4400" dirty="0" smtClean="0"/>
              <a:t>11-00</a:t>
            </a:r>
          </a:p>
          <a:p>
            <a:r>
              <a:rPr lang="ru-RU" sz="4400" dirty="0" smtClean="0"/>
              <a:t>14-00</a:t>
            </a:r>
          </a:p>
          <a:p>
            <a:r>
              <a:rPr lang="ru-RU" sz="4400" dirty="0" smtClean="0"/>
              <a:t>18-00</a:t>
            </a:r>
          </a:p>
          <a:p>
            <a:endParaRPr lang="ru-RU" dirty="0"/>
          </a:p>
        </p:txBody>
      </p:sp>
      <p:pic>
        <p:nvPicPr>
          <p:cNvPr id="1026" name="Picture 2" descr="http://pannoplus.ru/wp-content/uploads/2013/12/12fh1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670" y="2768253"/>
            <a:ext cx="6197719" cy="370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80689" cy="1401482"/>
          </a:xfrm>
        </p:spPr>
        <p:txBody>
          <a:bodyPr/>
          <a:lstStyle/>
          <a:p>
            <a:pPr algn="ctr"/>
            <a:r>
              <a:rPr lang="ru-RU" altLang="ru-RU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информации в день голосования </a:t>
            </a:r>
            <a:r>
              <a:rPr lang="en-US" alt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 8-00 до 20-00)</a:t>
            </a:r>
            <a:r>
              <a:rPr lang="ru-RU" altLang="ru-RU" sz="2400" dirty="0">
                <a:solidFill>
                  <a:schemeClr val="tx1"/>
                </a:solidFill>
              </a:rPr>
              <a:t/>
            </a:r>
            <a:br>
              <a:rPr lang="ru-RU" altLang="ru-RU" sz="2400" dirty="0">
                <a:solidFill>
                  <a:schemeClr val="tx1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827766"/>
              </p:ext>
            </p:extLst>
          </p:nvPr>
        </p:nvGraphicFramePr>
        <p:xfrm>
          <a:off x="1718733" y="2139910"/>
          <a:ext cx="7812512" cy="4294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859">
                  <a:extLst>
                    <a:ext uri="{9D8B030D-6E8A-4147-A177-3AD203B41FA5}">
                      <a16:colId xmlns:a16="http://schemas.microsoft.com/office/drawing/2014/main" xmlns="" val="4066917794"/>
                    </a:ext>
                  </a:extLst>
                </a:gridCol>
                <a:gridCol w="1332536">
                  <a:extLst>
                    <a:ext uri="{9D8B030D-6E8A-4147-A177-3AD203B41FA5}">
                      <a16:colId xmlns:a16="http://schemas.microsoft.com/office/drawing/2014/main" xmlns="" val="3331754812"/>
                    </a:ext>
                  </a:extLst>
                </a:gridCol>
                <a:gridCol w="1586209">
                  <a:extLst>
                    <a:ext uri="{9D8B030D-6E8A-4147-A177-3AD203B41FA5}">
                      <a16:colId xmlns:a16="http://schemas.microsoft.com/office/drawing/2014/main" xmlns="" val="515687156"/>
                    </a:ext>
                  </a:extLst>
                </a:gridCol>
                <a:gridCol w="3663908">
                  <a:extLst>
                    <a:ext uri="{9D8B030D-6E8A-4147-A177-3AD203B41FA5}">
                      <a16:colId xmlns:a16="http://schemas.microsoft.com/office/drawing/2014/main" xmlns="" val="608474146"/>
                    </a:ext>
                  </a:extLst>
                </a:gridCol>
              </a:tblGrid>
              <a:tr h="197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Кабинет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505590"/>
                  </a:ext>
                </a:extLst>
              </a:tr>
              <a:tr h="619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ЯГТИК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40-80-97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Самойлова Алла Георгиевна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Ионин Владимир Владимирович (группа реагирования)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29119241"/>
                  </a:ext>
                </a:extLst>
              </a:tr>
              <a:tr h="830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Горячая линия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40-80-35 (многоканальный)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Саморцев Алексей Валентинович, Минин Михаил Михайлович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Ушаков Валерий Бориславович (выдача материалов УИКам)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76273546"/>
                  </a:ext>
                </a:extLst>
              </a:tr>
              <a:tr h="1252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Юридическая группа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113, 111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40-80-76 (многоканальный)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Иванов Виталий Степанович (группа реагирования)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Аржаков Евгений Иннокентьевич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Тарских Евгения Александровна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Ефимов Денис Александрович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(группа реагирования)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02160883"/>
                  </a:ext>
                </a:extLst>
              </a:tr>
              <a:tr h="40830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Сбор информации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Малый зал,3-й этаж. Информация передается в 8-00, 9-00, 11-00, 14-00, 17-00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1153279"/>
                  </a:ext>
                </a:extLst>
              </a:tr>
              <a:tr h="1973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УИК № 1-25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40-80-24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Ефремова Лариса Сергеевна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8000821"/>
                  </a:ext>
                </a:extLst>
              </a:tr>
              <a:tr h="1973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УИК № 26-50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40-80-25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Башурова Любовь Александровна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400594"/>
                  </a:ext>
                </a:extLst>
              </a:tr>
              <a:tr h="1973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УИК № 51-75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40-80-55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Мартемьянова Марина Владимировна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1163359"/>
                  </a:ext>
                </a:extLst>
              </a:tr>
              <a:tr h="1973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УИК № 76-96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40-80-58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Росоветский Сергей Анатольевич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92849282"/>
                  </a:ext>
                </a:extLst>
              </a:tr>
              <a:tr h="1973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УИК № 97-118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40-88-30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Иванова Светлана </a:t>
                      </a:r>
                      <a:r>
                        <a:rPr lang="ru-RU" sz="1000" dirty="0" err="1">
                          <a:effectLst/>
                        </a:rPr>
                        <a:t>Емельяновна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83784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920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976" y="186711"/>
            <a:ext cx="11581911" cy="1567274"/>
          </a:xfrm>
        </p:spPr>
        <p:txBody>
          <a:bodyPr/>
          <a:lstStyle/>
          <a:p>
            <a:pPr algn="ctr"/>
            <a:r>
              <a:rPr lang="ru-RU" sz="4400" b="1" dirty="0"/>
              <a:t>Экран хода голосования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3200" b="1" dirty="0" smtClean="0"/>
              <a:t>(</a:t>
            </a:r>
            <a:r>
              <a:rPr lang="ru-RU" sz="3200" b="1" dirty="0"/>
              <a:t>в УИК на информационном стенде, в зале)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2400" b="1" dirty="0"/>
              <a:t>Число избирателей, включенных в список: всего: </a:t>
            </a:r>
            <a:r>
              <a:rPr lang="ru-RU" sz="2400" b="1" dirty="0" smtClean="0">
                <a:solidFill>
                  <a:srgbClr val="FF0000"/>
                </a:solidFill>
              </a:rPr>
              <a:t>1905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26 марта 2021 г. проголосовало -305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27 марта 2021 г. проголосовало -426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112214"/>
              </p:ext>
            </p:extLst>
          </p:nvPr>
        </p:nvGraphicFramePr>
        <p:xfrm>
          <a:off x="2948739" y="2983663"/>
          <a:ext cx="596476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83">
                  <a:extLst>
                    <a:ext uri="{9D8B030D-6E8A-4147-A177-3AD203B41FA5}">
                      <a16:colId xmlns:a16="http://schemas.microsoft.com/office/drawing/2014/main" xmlns="" val="1736075651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xmlns="" val="74502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 марта 2021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2817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8-00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731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963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r>
                        <a:rPr lang="ru-RU" b="1" dirty="0" smtClean="0"/>
                        <a:t>-00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2591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r>
                        <a:rPr lang="en-US" b="1" dirty="0" smtClean="0"/>
                        <a:t>1</a:t>
                      </a:r>
                      <a:r>
                        <a:rPr lang="ru-RU" b="1" dirty="0" smtClean="0"/>
                        <a:t>-00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3300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r>
                        <a:rPr lang="en-US" b="1" dirty="0" smtClean="0"/>
                        <a:t>4</a:t>
                      </a:r>
                      <a:r>
                        <a:rPr lang="ru-RU" b="1" dirty="0" smtClean="0"/>
                        <a:t>-00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87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r>
                        <a:rPr lang="en-US" b="1" dirty="0" smtClean="0"/>
                        <a:t>7</a:t>
                      </a:r>
                      <a:r>
                        <a:rPr lang="ru-RU" b="1" dirty="0" smtClean="0"/>
                        <a:t>-00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0788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5334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2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647" y="1818411"/>
            <a:ext cx="6719453" cy="50395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1" y="0"/>
            <a:ext cx="6478966" cy="36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Голосование вне помещения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371" y="1612669"/>
            <a:ext cx="6539345" cy="49045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081" y="1612669"/>
            <a:ext cx="3453938" cy="460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10" y="115004"/>
            <a:ext cx="4126223" cy="2467329"/>
          </a:xfrm>
        </p:spPr>
        <p:txBody>
          <a:bodyPr/>
          <a:lstStyle/>
          <a:p>
            <a:r>
              <a:rPr lang="ru-RU" dirty="0" smtClean="0"/>
              <a:t>Оформление бюллетеней</a:t>
            </a:r>
            <a:br>
              <a:rPr lang="ru-RU" dirty="0" smtClean="0"/>
            </a:br>
            <a:r>
              <a:rPr lang="ru-RU" dirty="0" smtClean="0"/>
              <a:t>24.03-25.03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4733" y="2582333"/>
            <a:ext cx="4267200" cy="399362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Пересчитать</a:t>
            </a:r>
          </a:p>
          <a:p>
            <a:r>
              <a:rPr lang="ru-RU" sz="2400" dirty="0" smtClean="0"/>
              <a:t>Печать, подпись двух членов</a:t>
            </a:r>
          </a:p>
          <a:p>
            <a:r>
              <a:rPr lang="ru-RU" sz="2400" dirty="0" smtClean="0"/>
              <a:t>Исключение выбывших кандидатов путем вычеркивания всех строк с захватом квадрата</a:t>
            </a:r>
          </a:p>
          <a:p>
            <a:r>
              <a:rPr lang="ru-RU" sz="2400" dirty="0" smtClean="0"/>
              <a:t>Разложить по 50-100 </a:t>
            </a:r>
            <a:r>
              <a:rPr lang="ru-RU" sz="2400" dirty="0" err="1" smtClean="0"/>
              <a:t>шт</a:t>
            </a:r>
            <a:endParaRPr lang="ru-RU" sz="2400" dirty="0" smtClean="0"/>
          </a:p>
          <a:p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5942467"/>
              </p:ext>
            </p:extLst>
          </p:nvPr>
        </p:nvGraphicFramePr>
        <p:xfrm>
          <a:off x="4597400" y="115004"/>
          <a:ext cx="7408334" cy="3610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1788">
                  <a:extLst>
                    <a:ext uri="{9D8B030D-6E8A-4147-A177-3AD203B41FA5}">
                      <a16:colId xmlns:a16="http://schemas.microsoft.com/office/drawing/2014/main" xmlns="" val="2527795680"/>
                    </a:ext>
                  </a:extLst>
                </a:gridCol>
                <a:gridCol w="1271354">
                  <a:extLst>
                    <a:ext uri="{9D8B030D-6E8A-4147-A177-3AD203B41FA5}">
                      <a16:colId xmlns:a16="http://schemas.microsoft.com/office/drawing/2014/main" xmlns="" val="1220149097"/>
                    </a:ext>
                  </a:extLst>
                </a:gridCol>
                <a:gridCol w="2945523">
                  <a:extLst>
                    <a:ext uri="{9D8B030D-6E8A-4147-A177-3AD203B41FA5}">
                      <a16:colId xmlns:a16="http://schemas.microsoft.com/office/drawing/2014/main" xmlns="" val="2980331506"/>
                    </a:ext>
                  </a:extLst>
                </a:gridCol>
                <a:gridCol w="1439669">
                  <a:extLst>
                    <a:ext uri="{9D8B030D-6E8A-4147-A177-3AD203B41FA5}">
                      <a16:colId xmlns:a16="http://schemas.microsoft.com/office/drawing/2014/main" xmlns="" val="1271494067"/>
                    </a:ext>
                  </a:extLst>
                </a:gridCol>
              </a:tblGrid>
              <a:tr h="987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ФИО кандидата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0" marR="5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номер в бюллетене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0" marR="5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что вычеркивать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0" marR="5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квадрат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0" marR="52360" marT="0" marB="0"/>
                </a:tc>
                <a:extLst>
                  <a:ext uri="{0D108BD9-81ED-4DB2-BD59-A6C34878D82A}">
                    <a16:rowId xmlns:a16="http://schemas.microsoft.com/office/drawing/2014/main" xmlns="" val="199121234"/>
                  </a:ext>
                </a:extLst>
              </a:tr>
              <a:tr h="1311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ЗАБОЛОТНЫЙ </a:t>
                      </a:r>
                      <a:r>
                        <a:rPr lang="ru-RU" sz="2000" dirty="0" err="1">
                          <a:effectLst/>
                        </a:rPr>
                        <a:t>Микаэл</a:t>
                      </a:r>
                      <a:r>
                        <a:rPr lang="ru-RU" sz="2000" dirty="0">
                          <a:effectLst/>
                        </a:rPr>
                        <a:t> Сергеевич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0" marR="523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Второй по очереди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0" marR="523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 строчки, включая ФИО, сведения о кандидате,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0" marR="523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 захватом квадрата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0" marR="52360" marT="0" marB="0"/>
                </a:tc>
                <a:extLst>
                  <a:ext uri="{0D108BD9-81ED-4DB2-BD59-A6C34878D82A}">
                    <a16:rowId xmlns:a16="http://schemas.microsoft.com/office/drawing/2014/main" xmlns="" val="3694768940"/>
                  </a:ext>
                </a:extLst>
              </a:tr>
              <a:tr h="1311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ПАЙМУШКИН Илья Николаевич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0" marR="523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Шестой по очереди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0" marR="523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 строчки, включая ФИО, сведения о кандидате,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0" marR="523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 захватом квадрата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0" marR="52360" marT="0" marB="0"/>
                </a:tc>
                <a:extLst>
                  <a:ext uri="{0D108BD9-81ED-4DB2-BD59-A6C34878D82A}">
                    <a16:rowId xmlns:a16="http://schemas.microsoft.com/office/drawing/2014/main" xmlns="" val="3715694723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2456677" y="-1387744"/>
            <a:ext cx="149894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Исключение из бюллетеней: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056" y="3975342"/>
            <a:ext cx="3650611" cy="273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686" y="167425"/>
            <a:ext cx="9609748" cy="927279"/>
          </a:xfrm>
        </p:spPr>
        <p:txBody>
          <a:bodyPr/>
          <a:lstStyle/>
          <a:p>
            <a:pPr algn="ctr"/>
            <a:r>
              <a:rPr lang="ru-RU" dirty="0" smtClean="0"/>
              <a:t>20-00. Голосование завершено!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6284" y="931029"/>
            <a:ext cx="8052619" cy="576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2386" y="108064"/>
            <a:ext cx="9027622" cy="689956"/>
          </a:xfrm>
        </p:spPr>
        <p:txBody>
          <a:bodyPr/>
          <a:lstStyle/>
          <a:p>
            <a:r>
              <a:rPr lang="ru-RU" b="1" dirty="0" smtClean="0"/>
              <a:t>Схема действии после 20-00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32756" y="889463"/>
            <a:ext cx="11762508" cy="586878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По всем действиям заносить данные в протокол и увеличенную форму протокола</a:t>
            </a:r>
          </a:p>
          <a:p>
            <a:r>
              <a:rPr lang="ru-RU" dirty="0" smtClean="0"/>
              <a:t>Вынуть из сейфа все бюллетени и </a:t>
            </a:r>
            <a:r>
              <a:rPr lang="ru-RU" dirty="0" err="1" smtClean="0"/>
              <a:t>сейфпакеты</a:t>
            </a:r>
            <a:endParaRPr lang="ru-RU" dirty="0" smtClean="0"/>
          </a:p>
          <a:p>
            <a:r>
              <a:rPr lang="ru-RU" dirty="0" smtClean="0"/>
              <a:t>Гашение бюллетеней. Оглашение количества. Работа со списком</a:t>
            </a:r>
          </a:p>
          <a:p>
            <a:r>
              <a:rPr lang="ru-RU" dirty="0" smtClean="0"/>
              <a:t>Извлечение из сейф-пакетов вне помещения (средний размер) за 26.03 и 27.03 и подсчет количества бюллетеней по каждому сейф-пакету </a:t>
            </a:r>
          </a:p>
          <a:p>
            <a:r>
              <a:rPr lang="ru-RU" dirty="0" smtClean="0"/>
              <a:t>Вскрытие и пересчет количества бюллетеней из переносных ящиков за 28.03</a:t>
            </a:r>
          </a:p>
          <a:p>
            <a:r>
              <a:rPr lang="ru-RU" dirty="0"/>
              <a:t>Извлечение из сейф-пакетов </a:t>
            </a:r>
            <a:r>
              <a:rPr lang="ru-RU" dirty="0" smtClean="0"/>
              <a:t> в помещении (большой размер, их 2 </a:t>
            </a:r>
            <a:r>
              <a:rPr lang="ru-RU" dirty="0" err="1" smtClean="0"/>
              <a:t>шт</a:t>
            </a:r>
            <a:r>
              <a:rPr lang="ru-RU" dirty="0" smtClean="0"/>
              <a:t>) </a:t>
            </a:r>
            <a:r>
              <a:rPr lang="ru-RU" dirty="0"/>
              <a:t>за 26.03 и 27.03 и подсчет количества бюллетеней по каждому сейф-пакету </a:t>
            </a:r>
            <a:endParaRPr lang="ru-RU" dirty="0" smtClean="0"/>
          </a:p>
          <a:p>
            <a:r>
              <a:rPr lang="ru-RU" dirty="0" smtClean="0"/>
              <a:t>Вскрытие стационарных ящиков за 28.03</a:t>
            </a:r>
          </a:p>
          <a:p>
            <a:r>
              <a:rPr lang="ru-RU" dirty="0" smtClean="0"/>
              <a:t>Перемешивание всех бюллетеней вместе</a:t>
            </a:r>
          </a:p>
          <a:p>
            <a:r>
              <a:rPr lang="ru-RU" dirty="0" smtClean="0"/>
              <a:t>Деление на действительные и недействительные</a:t>
            </a:r>
          </a:p>
          <a:p>
            <a:r>
              <a:rPr lang="ru-RU" dirty="0" smtClean="0"/>
              <a:t>Подсчет недействительных</a:t>
            </a:r>
          </a:p>
          <a:p>
            <a:r>
              <a:rPr lang="ru-RU" dirty="0" smtClean="0"/>
              <a:t>Сортировка по голосам</a:t>
            </a:r>
          </a:p>
          <a:p>
            <a:r>
              <a:rPr lang="ru-RU" dirty="0" smtClean="0"/>
              <a:t>Подсчет голосов «за», демонстрация оглашение.</a:t>
            </a:r>
          </a:p>
          <a:p>
            <a:r>
              <a:rPr lang="ru-RU" dirty="0" smtClean="0"/>
              <a:t>Проверка контрольных соотношений</a:t>
            </a:r>
          </a:p>
          <a:p>
            <a:r>
              <a:rPr lang="ru-RU" dirty="0"/>
              <a:t>У</a:t>
            </a:r>
            <a:r>
              <a:rPr lang="ru-RU" dirty="0" smtClean="0"/>
              <a:t>паковка мешка</a:t>
            </a:r>
          </a:p>
          <a:p>
            <a:r>
              <a:rPr lang="ru-RU" dirty="0" smtClean="0"/>
              <a:t>Разбор жалоб</a:t>
            </a:r>
          </a:p>
          <a:p>
            <a:r>
              <a:rPr lang="ru-RU" dirty="0" smtClean="0"/>
              <a:t>Подписание протокола</a:t>
            </a:r>
          </a:p>
          <a:p>
            <a:r>
              <a:rPr lang="ru-RU" dirty="0" smtClean="0"/>
              <a:t>Выдача копий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8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794" y="307570"/>
            <a:ext cx="3874424" cy="63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481" y="727655"/>
            <a:ext cx="9195519" cy="61303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312" y="0"/>
            <a:ext cx="9474638" cy="901875"/>
          </a:xfrm>
        </p:spPr>
        <p:txBody>
          <a:bodyPr/>
          <a:lstStyle/>
          <a:p>
            <a:r>
              <a:rPr lang="ru-RU" dirty="0" smtClean="0"/>
              <a:t>Гашение бюллетеней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01" y="727655"/>
            <a:ext cx="5011111" cy="333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5071" y="89463"/>
            <a:ext cx="2760968" cy="3931392"/>
          </a:xfrm>
        </p:spPr>
        <p:txBody>
          <a:bodyPr/>
          <a:lstStyle/>
          <a:p>
            <a:r>
              <a:rPr lang="ru-RU" dirty="0" smtClean="0"/>
              <a:t>Заполнение увеличенной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863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7891" y="0"/>
            <a:ext cx="4947780" cy="926926"/>
          </a:xfrm>
        </p:spPr>
        <p:txBody>
          <a:bodyPr/>
          <a:lstStyle/>
          <a:p>
            <a:r>
              <a:rPr lang="ru-RU" dirty="0" smtClean="0"/>
              <a:t>Работа со списком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389" y="299258"/>
            <a:ext cx="11014364" cy="1553990"/>
          </a:xfrm>
        </p:spPr>
        <p:txBody>
          <a:bodyPr/>
          <a:lstStyle/>
          <a:p>
            <a:r>
              <a:rPr lang="ru-RU" sz="2800" dirty="0"/>
              <a:t>Извлечение из сейф-пакетов вне помещения (средний размер) за 26.03 и 27.03 и подсчет количества бюллетеней по каждому сейф-пакету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032" y="2110827"/>
            <a:ext cx="4946460" cy="4195762"/>
          </a:xfrm>
        </p:spPr>
      </p:pic>
    </p:spTree>
    <p:extLst>
      <p:ext uri="{BB962C8B-B14F-4D97-AF65-F5344CB8AC3E}">
        <p14:creationId xmlns:p14="http://schemas.microsoft.com/office/powerpoint/2010/main" val="4678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113" y="1324576"/>
            <a:ext cx="7777514" cy="517597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110" y="159655"/>
            <a:ext cx="11799517" cy="1164921"/>
          </a:xfrm>
        </p:spPr>
        <p:txBody>
          <a:bodyPr/>
          <a:lstStyle/>
          <a:p>
            <a:r>
              <a:rPr lang="ru-RU" sz="2800" dirty="0" smtClean="0"/>
              <a:t>Проверка не поврежденности пломб и извлечение бюллетеней из переносных ящиков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0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296" y="278151"/>
            <a:ext cx="11091460" cy="1484148"/>
          </a:xfrm>
        </p:spPr>
        <p:txBody>
          <a:bodyPr/>
          <a:lstStyle/>
          <a:p>
            <a:r>
              <a:rPr lang="ru-RU" sz="2800" dirty="0"/>
              <a:t>Извлечение из сейф-пакетов  в помещении (большой размер, их 2 </a:t>
            </a:r>
            <a:r>
              <a:rPr lang="ru-RU" sz="2800" dirty="0" err="1"/>
              <a:t>шт</a:t>
            </a:r>
            <a:r>
              <a:rPr lang="ru-RU" sz="2800" dirty="0"/>
              <a:t>) за 26.03 и 27.03 и подсчет количества бюллетеней по каждому сейф-пакету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346" y="1762299"/>
            <a:ext cx="7218150" cy="48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485" y="111897"/>
            <a:ext cx="10235250" cy="1309579"/>
          </a:xfrm>
        </p:spPr>
        <p:txBody>
          <a:bodyPr/>
          <a:lstStyle/>
          <a:p>
            <a:r>
              <a:rPr lang="ru-RU" dirty="0" smtClean="0"/>
              <a:t>25 марта 2021 года </a:t>
            </a:r>
            <a:br>
              <a:rPr lang="ru-RU" dirty="0" smtClean="0"/>
            </a:br>
            <a:r>
              <a:rPr lang="ru-RU" dirty="0" smtClean="0"/>
              <a:t>(накануне дней голосования)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662545"/>
            <a:ext cx="10357658" cy="48878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Подготовить все документы (ведомости, реестры, списки, акты, удостоверения, печать)</a:t>
            </a:r>
          </a:p>
          <a:p>
            <a:r>
              <a:rPr lang="ru-RU" dirty="0" smtClean="0"/>
              <a:t>Подготовить бюллетени для выдачи</a:t>
            </a:r>
          </a:p>
          <a:p>
            <a:r>
              <a:rPr lang="ru-RU" dirty="0" smtClean="0"/>
              <a:t>Наличие ящиков  переносных и стационарных,  кабинок, сейф-пакетов, пломб</a:t>
            </a:r>
          </a:p>
          <a:p>
            <a:r>
              <a:rPr lang="ru-RU" dirty="0" err="1" smtClean="0"/>
              <a:t>СИЗы</a:t>
            </a:r>
            <a:r>
              <a:rPr lang="ru-RU" dirty="0" smtClean="0"/>
              <a:t>, термометры, </a:t>
            </a:r>
            <a:r>
              <a:rPr lang="ru-RU" dirty="0" err="1" smtClean="0"/>
              <a:t>рециркуляторы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Разделить список на книги, печать, подпись председателя</a:t>
            </a:r>
          </a:p>
          <a:p>
            <a:r>
              <a:rPr lang="ru-RU" dirty="0" smtClean="0"/>
              <a:t>Перенести сейф в зал для голосования </a:t>
            </a:r>
          </a:p>
          <a:p>
            <a:r>
              <a:rPr lang="ru-RU" dirty="0" smtClean="0"/>
              <a:t>Вывесить экран и увеличенную форму протокола</a:t>
            </a:r>
          </a:p>
          <a:p>
            <a:r>
              <a:rPr lang="ru-RU" dirty="0" smtClean="0"/>
              <a:t>Таблички «Видеонаблюдение», плакаты против </a:t>
            </a:r>
            <a:r>
              <a:rPr lang="en-US" dirty="0" err="1" smtClean="0"/>
              <a:t>Covid</a:t>
            </a:r>
            <a:endParaRPr lang="ru-RU" dirty="0" smtClean="0"/>
          </a:p>
          <a:p>
            <a:r>
              <a:rPr lang="ru-RU" dirty="0" smtClean="0"/>
              <a:t>Работоспособность видеокамер</a:t>
            </a:r>
          </a:p>
          <a:p>
            <a:r>
              <a:rPr lang="ru-RU" dirty="0" smtClean="0"/>
              <a:t>Расставить мебель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9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873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0873" y="195023"/>
            <a:ext cx="9149543" cy="918883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Вскрытие стационарных ящиков, 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78" y="170086"/>
            <a:ext cx="10800515" cy="1916410"/>
          </a:xfrm>
        </p:spPr>
        <p:txBody>
          <a:bodyPr/>
          <a:lstStyle/>
          <a:p>
            <a:r>
              <a:rPr lang="ru-RU" dirty="0" smtClean="0"/>
              <a:t>Перемешать все бюллетени извлеченные из сейф-пакетов , переносных и стационарных ящиков.</a:t>
            </a:r>
            <a:br>
              <a:rPr lang="ru-RU" dirty="0" smtClean="0"/>
            </a:br>
            <a:r>
              <a:rPr lang="ru-RU" dirty="0" smtClean="0"/>
              <a:t>Сортировка</a:t>
            </a:r>
            <a:br>
              <a:rPr lang="ru-RU" dirty="0" smtClean="0"/>
            </a:br>
            <a:r>
              <a:rPr lang="ru-RU" dirty="0" smtClean="0"/>
              <a:t>Подсчет </a:t>
            </a:r>
            <a:r>
              <a:rPr lang="ru-RU" dirty="0" err="1" smtClean="0"/>
              <a:t>неде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йствительных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Подсчет голос</a:t>
            </a:r>
            <a:br>
              <a:rPr lang="ru-RU" dirty="0" smtClean="0"/>
            </a:br>
            <a:r>
              <a:rPr lang="ru-RU" dirty="0" err="1" smtClean="0"/>
              <a:t>ов</a:t>
            </a:r>
            <a:r>
              <a:rPr lang="ru-RU" dirty="0" smtClean="0"/>
              <a:t> «за»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321" y="2310937"/>
            <a:ext cx="7595988" cy="42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74469773"/>
              </p:ext>
            </p:extLst>
          </p:nvPr>
        </p:nvGraphicFramePr>
        <p:xfrm>
          <a:off x="199505" y="166256"/>
          <a:ext cx="11992495" cy="669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08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9549" y="594484"/>
            <a:ext cx="4572000" cy="1543409"/>
          </a:xfrm>
        </p:spPr>
        <p:txBody>
          <a:bodyPr/>
          <a:lstStyle/>
          <a:p>
            <a:r>
              <a:rPr lang="ru-RU" dirty="0" smtClean="0"/>
              <a:t>Упаковка бюллетеней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://visualrian.ru/images/old_preview/228/09/2280908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7029" y="594484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79" y="2137893"/>
            <a:ext cx="6488607" cy="432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82880"/>
            <a:ext cx="5575069" cy="588541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8886" y="382385"/>
            <a:ext cx="5951913" cy="6340387"/>
          </a:xfrm>
        </p:spPr>
        <p:txBody>
          <a:bodyPr/>
          <a:lstStyle/>
          <a:p>
            <a:pPr lvl="0"/>
            <a:r>
              <a:rPr lang="ru-RU" sz="3200" dirty="0" smtClean="0"/>
              <a:t>Состав мешка:</a:t>
            </a:r>
            <a:br>
              <a:rPr lang="ru-RU" sz="3200" dirty="0" smtClean="0"/>
            </a:br>
            <a:r>
              <a:rPr lang="ru-RU" sz="2400" dirty="0" smtClean="0"/>
              <a:t>Увеличенная </a:t>
            </a:r>
            <a:r>
              <a:rPr lang="ru-RU" sz="2400" dirty="0"/>
              <a:t>форма протокола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Сейф-пакеты (все!)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Бюллетени </a:t>
            </a:r>
            <a:r>
              <a:rPr lang="ru-RU" sz="2400" dirty="0" smtClean="0"/>
              <a:t>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92D050"/>
                </a:solidFill>
              </a:rPr>
              <a:t>Действительные </a:t>
            </a:r>
            <a:r>
              <a:rPr lang="ru-RU" sz="2400" dirty="0" smtClean="0">
                <a:solidFill>
                  <a:srgbClr val="92D050"/>
                </a:solidFill>
              </a:rPr>
              <a:t>бюллетени</a:t>
            </a:r>
            <a:r>
              <a:rPr lang="ru-RU" sz="2400" dirty="0">
                <a:solidFill>
                  <a:srgbClr val="92D050"/>
                </a:solidFill>
              </a:rPr>
              <a:t/>
            </a:r>
            <a:br>
              <a:rPr lang="ru-RU" sz="2400" dirty="0">
                <a:solidFill>
                  <a:srgbClr val="92D050"/>
                </a:solidFill>
              </a:rPr>
            </a:br>
            <a:r>
              <a:rPr lang="ru-RU" sz="2400" dirty="0">
                <a:solidFill>
                  <a:srgbClr val="92D050"/>
                </a:solidFill>
              </a:rPr>
              <a:t>Недействительный </a:t>
            </a:r>
            <a:r>
              <a:rPr lang="ru-RU" sz="2400" dirty="0" smtClean="0">
                <a:solidFill>
                  <a:srgbClr val="92D050"/>
                </a:solidFill>
              </a:rPr>
              <a:t>бюллетени</a:t>
            </a:r>
            <a:r>
              <a:rPr lang="ru-RU" sz="2400" dirty="0">
                <a:solidFill>
                  <a:srgbClr val="92D050"/>
                </a:solidFill>
              </a:rPr>
              <a:t/>
            </a:r>
            <a:br>
              <a:rPr lang="ru-RU" sz="2400" dirty="0">
                <a:solidFill>
                  <a:srgbClr val="92D050"/>
                </a:solidFill>
              </a:rPr>
            </a:br>
            <a:r>
              <a:rPr lang="ru-RU" sz="2400" dirty="0">
                <a:solidFill>
                  <a:srgbClr val="92D050"/>
                </a:solidFill>
              </a:rPr>
              <a:t>Бюллетени неустановленной </a:t>
            </a:r>
            <a:r>
              <a:rPr lang="ru-RU" sz="2400" dirty="0" smtClean="0">
                <a:solidFill>
                  <a:srgbClr val="92D050"/>
                </a:solidFill>
              </a:rPr>
              <a:t>формы</a:t>
            </a:r>
            <a:r>
              <a:rPr lang="ru-RU" sz="2400" dirty="0">
                <a:solidFill>
                  <a:srgbClr val="92D050"/>
                </a:solidFill>
              </a:rPr>
              <a:t/>
            </a:r>
            <a:br>
              <a:rPr lang="ru-RU" sz="2400" dirty="0">
                <a:solidFill>
                  <a:srgbClr val="92D050"/>
                </a:solidFill>
              </a:rPr>
            </a:br>
            <a:r>
              <a:rPr lang="ru-RU" sz="2400" dirty="0">
                <a:solidFill>
                  <a:srgbClr val="92D050"/>
                </a:solidFill>
              </a:rPr>
              <a:t>Погашенные </a:t>
            </a:r>
            <a:r>
              <a:rPr lang="ru-RU" sz="2400" dirty="0" smtClean="0">
                <a:solidFill>
                  <a:srgbClr val="92D050"/>
                </a:solidFill>
              </a:rPr>
              <a:t>бюллетени</a:t>
            </a:r>
            <a:br>
              <a:rPr lang="ru-RU" sz="2400" dirty="0" smtClean="0">
                <a:solidFill>
                  <a:srgbClr val="92D050"/>
                </a:solidFill>
              </a:rPr>
            </a:br>
            <a:r>
              <a:rPr lang="ru-RU" sz="3600" dirty="0" smtClean="0"/>
              <a:t>Оформление </a:t>
            </a:r>
            <a:r>
              <a:rPr lang="ru-RU" sz="3600" dirty="0"/>
              <a:t>мешка</a:t>
            </a:r>
            <a:r>
              <a:rPr lang="ru-RU" sz="3600" dirty="0" smtClean="0"/>
              <a:t>: наименование выборов </a:t>
            </a:r>
            <a:br>
              <a:rPr lang="ru-RU" sz="3600" dirty="0" smtClean="0"/>
            </a:br>
            <a:r>
              <a:rPr lang="ru-RU" sz="3600" dirty="0" smtClean="0"/>
              <a:t>№ УИК, </a:t>
            </a:r>
            <a:r>
              <a:rPr lang="ru-RU" sz="2400" dirty="0" smtClean="0"/>
              <a:t>общее кол-во бюллетеней, опечатать (опломбировать)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254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273" y="253211"/>
            <a:ext cx="10723418" cy="794193"/>
          </a:xfrm>
        </p:spPr>
        <p:txBody>
          <a:bodyPr/>
          <a:lstStyle/>
          <a:p>
            <a:r>
              <a:rPr lang="ru-RU" dirty="0" smtClean="0"/>
              <a:t>Рассмотрение жалоб </a:t>
            </a:r>
            <a:r>
              <a:rPr lang="ru-RU" sz="2800" dirty="0" smtClean="0"/>
              <a:t>(заседание комиссии)</a:t>
            </a:r>
            <a:endParaRPr lang="ru-RU" sz="2800" dirty="0"/>
          </a:p>
        </p:txBody>
      </p:sp>
      <p:pic>
        <p:nvPicPr>
          <p:cNvPr id="18434" name="Picture 2" descr="http://xn--b1af1abbh.xn--p1ai/images/content/otkazT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890" y="1047404"/>
            <a:ext cx="3910952" cy="557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i.sprosus.ru/1011/535/136/b2426p2o5r9yqczq/l--sostavlenie_iskov_zayavlenij_i_zhalob_v_sud_picN11535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041" y="1228870"/>
            <a:ext cx="57150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4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42820" cy="760940"/>
          </a:xfrm>
        </p:spPr>
        <p:txBody>
          <a:bodyPr/>
          <a:lstStyle/>
          <a:p>
            <a:pPr algn="ctr"/>
            <a:r>
              <a:rPr lang="ru-RU" dirty="0" smtClean="0"/>
              <a:t>Подписание протокола</a:t>
            </a:r>
            <a:endParaRPr lang="ru-RU" dirty="0"/>
          </a:p>
        </p:txBody>
      </p:sp>
      <p:pic>
        <p:nvPicPr>
          <p:cNvPr id="20482" name="Picture 2" descr="http://sakhvesti.ru/p/skr_07122011110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714" y="1213658"/>
            <a:ext cx="8085613" cy="536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5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ravo.echo.msk.ru/att/doc-401-img2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8176" y="1196405"/>
            <a:ext cx="3973483" cy="54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i.blog.fontanka.ru/photos/2011/09/800x600_KsACMj38gtN6D7Q2zCD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9725" y="1225744"/>
            <a:ext cx="3781428" cy="541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93076" y="-20617"/>
            <a:ext cx="8243583" cy="984894"/>
          </a:xfrm>
        </p:spPr>
        <p:txBody>
          <a:bodyPr/>
          <a:lstStyle/>
          <a:p>
            <a:r>
              <a:rPr lang="ru-RU" dirty="0" smtClean="0"/>
              <a:t>Выдача заверенных копий</a:t>
            </a:r>
            <a:endParaRPr lang="ru-RU" dirty="0"/>
          </a:p>
        </p:txBody>
      </p:sp>
      <p:pic>
        <p:nvPicPr>
          <p:cNvPr id="7" name="Picture 4" descr="http://cs10917.vkontakte.ru/u1656055/-14/y_6c5588f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63" y="1211074"/>
            <a:ext cx="3931080" cy="540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0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576071" cy="5482569"/>
          </a:xfrm>
        </p:spPr>
        <p:txBody>
          <a:bodyPr/>
          <a:lstStyle/>
          <a:p>
            <a:r>
              <a:rPr lang="ru-RU" b="1" dirty="0"/>
              <a:t>«ВЕРНО». Копия № </a:t>
            </a:r>
            <a:r>
              <a:rPr lang="ru-RU" b="1" dirty="0" smtClean="0"/>
              <a:t>8</a:t>
            </a:r>
            <a:br>
              <a:rPr lang="ru-RU" b="1" dirty="0" smtClean="0"/>
            </a:br>
            <a:r>
              <a:rPr lang="ru-RU" b="1" dirty="0" smtClean="0"/>
              <a:t>Выдана 13 сентября 2020 г</a:t>
            </a:r>
            <a:r>
              <a:rPr lang="ru-RU" b="1" dirty="0"/>
              <a:t>. в </a:t>
            </a:r>
            <a:r>
              <a:rPr lang="ru-RU" b="1" dirty="0" smtClean="0"/>
              <a:t>23-30</a:t>
            </a:r>
            <a:r>
              <a:rPr lang="ru-RU" b="1" dirty="0"/>
              <a:t>.  Председатель УИК № </a:t>
            </a:r>
            <a:r>
              <a:rPr lang="ru-RU" b="1" dirty="0" smtClean="0"/>
              <a:t>240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Петров </a:t>
            </a:r>
            <a:r>
              <a:rPr lang="ru-RU" b="1" dirty="0"/>
              <a:t>И.И. </a:t>
            </a:r>
            <a:r>
              <a:rPr lang="ru-RU" b="1" dirty="0" smtClean="0"/>
              <a:t>         </a:t>
            </a:r>
            <a:r>
              <a:rPr lang="ru-RU" b="1" i="1" u="sng" dirty="0" smtClean="0"/>
              <a:t>Подпись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ПЕЧАТЬ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2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zbirkom46.ru/wp-content/uploads/2015/04/%D0%A4%D0%BE%D1%82%D0%B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524" y="225396"/>
            <a:ext cx="8946284" cy="627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Требования </a:t>
            </a:r>
            <a:r>
              <a:rPr lang="ru-RU" dirty="0" err="1" smtClean="0"/>
              <a:t>Роспотребнадзора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0" y="1404851"/>
            <a:ext cx="10867017" cy="5012573"/>
          </a:xfrm>
        </p:spPr>
        <p:txBody>
          <a:bodyPr/>
          <a:lstStyle/>
          <a:p>
            <a:r>
              <a:rPr lang="ru-RU" dirty="0" smtClean="0"/>
              <a:t>Наличие  схемы перемещения. Наличие информационных плакатов</a:t>
            </a:r>
          </a:p>
          <a:p>
            <a:r>
              <a:rPr lang="ru-RU" dirty="0" smtClean="0"/>
              <a:t>Наличие дополнительной и санитарной комнаты</a:t>
            </a:r>
          </a:p>
          <a:p>
            <a:r>
              <a:rPr lang="ru-RU" dirty="0" smtClean="0"/>
              <a:t>Разметка и социальное </a:t>
            </a:r>
            <a:r>
              <a:rPr lang="ru-RU" dirty="0" err="1" smtClean="0"/>
              <a:t>дистанцирование</a:t>
            </a:r>
            <a:endParaRPr lang="ru-RU" dirty="0" smtClean="0"/>
          </a:p>
          <a:p>
            <a:r>
              <a:rPr lang="ru-RU" dirty="0" smtClean="0"/>
              <a:t>Обеспечение </a:t>
            </a:r>
            <a:r>
              <a:rPr lang="ru-RU" dirty="0" err="1" smtClean="0"/>
              <a:t>СИЗами</a:t>
            </a:r>
            <a:r>
              <a:rPr lang="ru-RU" dirty="0" smtClean="0"/>
              <a:t>: маски, перчатки, одноразовые ручки, </a:t>
            </a:r>
            <a:r>
              <a:rPr lang="ru-RU" dirty="0" err="1" smtClean="0"/>
              <a:t>санитайзеры</a:t>
            </a:r>
            <a:r>
              <a:rPr lang="ru-RU" dirty="0" smtClean="0"/>
              <a:t> , халаты, защитные экраны</a:t>
            </a:r>
          </a:p>
          <a:p>
            <a:r>
              <a:rPr lang="ru-RU" dirty="0" smtClean="0"/>
              <a:t>Обработка поверхностей, проветривание, употребление воды</a:t>
            </a:r>
          </a:p>
          <a:p>
            <a:r>
              <a:rPr lang="ru-RU" dirty="0" err="1" smtClean="0"/>
              <a:t>Рециркуляторы</a:t>
            </a:r>
            <a:r>
              <a:rPr lang="ru-RU" dirty="0" smtClean="0"/>
              <a:t> включить</a:t>
            </a:r>
          </a:p>
          <a:p>
            <a:r>
              <a:rPr lang="ru-RU" dirty="0" smtClean="0"/>
              <a:t>Замер температуры у голосующих</a:t>
            </a:r>
          </a:p>
          <a:p>
            <a:r>
              <a:rPr lang="ru-RU" dirty="0" smtClean="0"/>
              <a:t>Замер температуры у членов УИК, наблюдателей, полицейских и т.д. ведение журнала проверки температуры</a:t>
            </a:r>
          </a:p>
          <a:p>
            <a:r>
              <a:rPr lang="ru-RU" dirty="0" smtClean="0"/>
              <a:t>Влажная уборка всех поверхностей  каждые 2-4 часа, график уборки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7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662" y="1378041"/>
            <a:ext cx="5695167" cy="378638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Сдача документации и протоколов -  одном помещении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4375" y="1275008"/>
            <a:ext cx="5195997" cy="4572000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/>
              <a:t> </a:t>
            </a:r>
            <a:r>
              <a:rPr lang="ru-RU" sz="3200" b="1" dirty="0" smtClean="0"/>
              <a:t>Заполнение сводной таблицы</a:t>
            </a:r>
          </a:p>
          <a:p>
            <a:r>
              <a:rPr lang="ru-RU" sz="3200" b="1" dirty="0" smtClean="0"/>
              <a:t>Сдача документов и проверка протокола</a:t>
            </a:r>
          </a:p>
          <a:p>
            <a:r>
              <a:rPr lang="ru-RU" sz="3200" b="1" dirty="0" smtClean="0"/>
              <a:t>Внесение данных в ГАС Выборы</a:t>
            </a:r>
          </a:p>
          <a:p>
            <a:r>
              <a:rPr lang="ru-RU" sz="3200" b="1" dirty="0" smtClean="0"/>
              <a:t>При необходимости – повторный протокол или повторный подсчет голосов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939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33" y="101988"/>
            <a:ext cx="11521440" cy="1710187"/>
          </a:xfrm>
        </p:spPr>
        <p:txBody>
          <a:bodyPr/>
          <a:lstStyle/>
          <a:p>
            <a:pPr algn="ctr"/>
            <a:r>
              <a:rPr lang="ru-RU" sz="3600" dirty="0" smtClean="0"/>
              <a:t>До 8-00  в  УИК могут присутствовать </a:t>
            </a:r>
            <a:r>
              <a:rPr lang="ru-RU" sz="3600" dirty="0" err="1" smtClean="0"/>
              <a:t>наблю-датали</a:t>
            </a:r>
            <a:r>
              <a:rPr lang="ru-RU" sz="3600" dirty="0" smtClean="0"/>
              <a:t>, члены комиссии с ПСГ, кандидаты, аккредитованные СМИ и т.д.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765" y="1882833"/>
            <a:ext cx="4524720" cy="45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32" y="1882833"/>
            <a:ext cx="7282633" cy="48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8886" y="1313412"/>
            <a:ext cx="5469775" cy="3275214"/>
          </a:xfrm>
        </p:spPr>
        <p:txBody>
          <a:bodyPr/>
          <a:lstStyle/>
          <a:p>
            <a:r>
              <a:rPr lang="ru-RU" dirty="0" smtClean="0"/>
              <a:t>Предъявление и опечатывание ящиков </a:t>
            </a:r>
            <a:r>
              <a:rPr lang="ru-RU" b="1" dirty="0" smtClean="0"/>
              <a:t>до</a:t>
            </a:r>
            <a:r>
              <a:rPr lang="ru-RU" dirty="0" smtClean="0"/>
              <a:t> начала голосования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213" y="347496"/>
            <a:ext cx="4056848" cy="540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0122" y="189670"/>
            <a:ext cx="3711922" cy="6535326"/>
          </a:xfrm>
        </p:spPr>
        <p:txBody>
          <a:bodyPr/>
          <a:lstStyle/>
          <a:p>
            <a:pPr algn="ctr"/>
            <a:r>
              <a:rPr lang="ru-RU" dirty="0" smtClean="0"/>
              <a:t>Раздача книг списка и бюллетеней по ведомости. </a:t>
            </a:r>
            <a:br>
              <a:rPr lang="ru-RU" dirty="0" smtClean="0"/>
            </a:br>
            <a:r>
              <a:rPr lang="ru-RU" sz="4400" b="1" dirty="0"/>
              <a:t>8-00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помещение открыто </a:t>
            </a:r>
            <a:br>
              <a:rPr lang="ru-RU" sz="4400" dirty="0"/>
            </a:br>
            <a:r>
              <a:rPr lang="ru-RU" sz="4400" dirty="0"/>
              <a:t>для голосования.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048" y="189670"/>
            <a:ext cx="8057803" cy="60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976" y="186711"/>
            <a:ext cx="11581911" cy="1567274"/>
          </a:xfrm>
        </p:spPr>
        <p:txBody>
          <a:bodyPr/>
          <a:lstStyle/>
          <a:p>
            <a:pPr algn="ctr"/>
            <a:r>
              <a:rPr lang="ru-RU" sz="4400" b="1" dirty="0"/>
              <a:t>Экран хода голосования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3200" b="1" dirty="0" smtClean="0"/>
              <a:t>(</a:t>
            </a:r>
            <a:r>
              <a:rPr lang="ru-RU" sz="3200" b="1" dirty="0"/>
              <a:t>в УИК на информационном стенде, в зале)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2400" b="1" dirty="0"/>
              <a:t>Число избирателей, включенных в список: всего: </a:t>
            </a:r>
            <a:r>
              <a:rPr lang="ru-RU" sz="2400" b="1" dirty="0" smtClean="0">
                <a:solidFill>
                  <a:srgbClr val="FF0000"/>
                </a:solidFill>
              </a:rPr>
              <a:t>1905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26 марта 2021 г. проголосовало -305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27 марта 2021 г. проголосовало -426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921181"/>
              </p:ext>
            </p:extLst>
          </p:nvPr>
        </p:nvGraphicFramePr>
        <p:xfrm>
          <a:off x="2948739" y="2983663"/>
          <a:ext cx="596476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83">
                  <a:extLst>
                    <a:ext uri="{9D8B030D-6E8A-4147-A177-3AD203B41FA5}">
                      <a16:colId xmlns:a16="http://schemas.microsoft.com/office/drawing/2014/main" xmlns="" val="1736075651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xmlns="" val="74502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 марта 2021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2817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8-00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963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r>
                        <a:rPr lang="ru-RU" b="1" dirty="0" smtClean="0"/>
                        <a:t>-00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2591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r>
                        <a:rPr lang="en-US" b="1" dirty="0" smtClean="0"/>
                        <a:t>1</a:t>
                      </a:r>
                      <a:r>
                        <a:rPr lang="ru-RU" b="1" dirty="0" smtClean="0"/>
                        <a:t>-00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3300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r>
                        <a:rPr lang="en-US" b="1" dirty="0" smtClean="0"/>
                        <a:t>4</a:t>
                      </a:r>
                      <a:r>
                        <a:rPr lang="ru-RU" b="1" dirty="0" smtClean="0"/>
                        <a:t>-00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87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r>
                        <a:rPr lang="en-US" b="1" dirty="0" smtClean="0"/>
                        <a:t>7</a:t>
                      </a:r>
                      <a:r>
                        <a:rPr lang="ru-RU" b="1" dirty="0" smtClean="0"/>
                        <a:t>-00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0788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5334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7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snbcmedia.msn.com/j/MSNBC/Components/Photo/_new/pb-111205-russia-da-02.photoblog9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4655" y="1417718"/>
            <a:ext cx="7762310" cy="518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Голосование вне помещения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4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1286</TotalTime>
  <Words>879</Words>
  <Application>Microsoft Office PowerPoint</Application>
  <PresentationFormat>Произвольный</PresentationFormat>
  <Paragraphs>207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Ион</vt:lpstr>
      <vt:lpstr>Дни голосования 26-27.03 (пятница-суббота)</vt:lpstr>
      <vt:lpstr>Оформление бюллетеней 24.03-25.03</vt:lpstr>
      <vt:lpstr>25 марта 2021 года  (накануне дней голосования)</vt:lpstr>
      <vt:lpstr>Требования Роспотребнадзора</vt:lpstr>
      <vt:lpstr>До 8-00  в  УИК могут присутствовать наблю-датали, члены комиссии с ПСГ, кандидаты, аккредитованные СМИ и т.д.</vt:lpstr>
      <vt:lpstr>Предъявление и опечатывание ящиков до начала голосования </vt:lpstr>
      <vt:lpstr>Раздача книг списка и бюллетеней по ведомости.  8-00 помещение открыто  для голосования. </vt:lpstr>
      <vt:lpstr>Экран хода голосования  (в УИК на информационном стенде, в зале) Число избирателей, включенных в список: всего: 1905  26 марта 2021 г. проголосовало -305 27 марта 2021 г. проголосовало -426</vt:lpstr>
      <vt:lpstr>Голосование вне помещения </vt:lpstr>
      <vt:lpstr>Перемещение  бюллетеней из  переносного ящика в  сейф-пакеты  сразу по приезду  машины Один ящик – на один сейф-пакет </vt:lpstr>
      <vt:lpstr>Перемещение в сейф-пакеты бюллетеней из стационарного ящика после 20-00   </vt:lpstr>
      <vt:lpstr>Обращение по вопросам голосования 26-27 марта 2021г.</vt:lpstr>
      <vt:lpstr>Передача информации в ТИК  8-00 – информация об открытии УИК с 20:00 до 21:00 26.03 и 27.03 (по WhatsApp, Саргылана с 1 по 60, Максим с 61 по 118) </vt:lpstr>
      <vt:lpstr>День голосования  28 марта 2021 г. </vt:lpstr>
      <vt:lpstr>Передача информации в ТИК</vt:lpstr>
      <vt:lpstr>Сбор информации в день голосования   (с 8-00 до 20-00) </vt:lpstr>
      <vt:lpstr>Экран хода голосования  (в УИК на информационном стенде, в зале) Число избирателей, включенных в список: всего: 1905  26 марта 2021 г. проголосовало -305 27 марта 2021 г. проголосовало -426</vt:lpstr>
      <vt:lpstr>Презентация PowerPoint</vt:lpstr>
      <vt:lpstr>Голосование вне помещения </vt:lpstr>
      <vt:lpstr>20-00. Голосование завершено!</vt:lpstr>
      <vt:lpstr>Схема действии после 20-00  </vt:lpstr>
      <vt:lpstr>Презентация PowerPoint</vt:lpstr>
      <vt:lpstr>Гашение бюллетеней </vt:lpstr>
      <vt:lpstr>Заполнение увеличенной формы</vt:lpstr>
      <vt:lpstr>Работа со списком </vt:lpstr>
      <vt:lpstr>Презентация PowerPoint</vt:lpstr>
      <vt:lpstr>Извлечение из сейф-пакетов вне помещения (средний размер) за 26.03 и 27.03 и подсчет количества бюллетеней по каждому сейф-пакету  </vt:lpstr>
      <vt:lpstr>Проверка не поврежденности пломб и извлечение бюллетеней из переносных ящиков </vt:lpstr>
      <vt:lpstr>Извлечение из сейф-пакетов  в помещении (большой размер, их 2 шт) за 26.03 и 27.03 и подсчет количества бюллетеней по каждому сейф-пакету  </vt:lpstr>
      <vt:lpstr>Вскрытие стационарных ящиков,  </vt:lpstr>
      <vt:lpstr>Перемешать все бюллетени извлеченные из сейф-пакетов , переносных и стационарных ящиков. Сортировка Подсчет неде йствительных Подсчет голос ов «за»  </vt:lpstr>
      <vt:lpstr>Презентация PowerPoint</vt:lpstr>
      <vt:lpstr>Упаковка бюллетеней </vt:lpstr>
      <vt:lpstr>Состав мешка: Увеличенная форма протокола  Сейф-пакеты (все!) Бюллетени : Действительные бюллетени Недействительный бюллетени Бюллетени неустановленной формы Погашенные бюллетени Оформление мешка: наименование выборов  № УИК, общее кол-во бюллетеней, опечатать (опломбировать)  </vt:lpstr>
      <vt:lpstr>Рассмотрение жалоб (заседание комиссии)</vt:lpstr>
      <vt:lpstr>Подписание протокола</vt:lpstr>
      <vt:lpstr>Выдача заверенных копий</vt:lpstr>
      <vt:lpstr>«ВЕРНО». Копия № 8 Выдана 13 сентября 2020 г. в 23-30.  Председатель УИК № 240  Петров И.И.          Подпись  ПЕЧАТЬ </vt:lpstr>
      <vt:lpstr>Презентация PowerPoint</vt:lpstr>
      <vt:lpstr>Сдача документации и протоколов -  одном помещении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голосования</dc:title>
  <dc:creator>Алла Г. Самойлова</dc:creator>
  <cp:lastModifiedBy>Оконешников МИ</cp:lastModifiedBy>
  <cp:revision>110</cp:revision>
  <cp:lastPrinted>2016-07-26T09:36:06Z</cp:lastPrinted>
  <dcterms:created xsi:type="dcterms:W3CDTF">2015-08-16T07:04:00Z</dcterms:created>
  <dcterms:modified xsi:type="dcterms:W3CDTF">2021-03-24T02:59:18Z</dcterms:modified>
</cp:coreProperties>
</file>