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1"/>
  </p:sldMasterIdLst>
  <p:sldIdLst>
    <p:sldId id="256" r:id="rId2"/>
    <p:sldId id="258" r:id="rId3"/>
    <p:sldId id="288" r:id="rId4"/>
    <p:sldId id="287" r:id="rId5"/>
    <p:sldId id="282" r:id="rId6"/>
    <p:sldId id="283" r:id="rId7"/>
    <p:sldId id="285" r:id="rId8"/>
    <p:sldId id="286" r:id="rId9"/>
    <p:sldId id="28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6954" y="490452"/>
            <a:ext cx="11338560" cy="6143104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/>
              <a:t>Организация деятельности ТИК</a:t>
            </a:r>
            <a:br>
              <a:rPr lang="ru-RU" sz="7200" b="1" dirty="0" smtClean="0"/>
            </a:br>
            <a:r>
              <a:rPr lang="ru-RU" sz="7200" b="1" dirty="0" smtClean="0"/>
              <a:t/>
            </a:r>
            <a:br>
              <a:rPr lang="ru-RU" sz="7200" b="1" dirty="0" smtClean="0"/>
            </a:br>
            <a:r>
              <a:rPr lang="ru-RU" sz="8000" b="1" dirty="0" smtClean="0"/>
              <a:t/>
            </a:r>
            <a:br>
              <a:rPr lang="ru-RU" sz="8000" b="1" dirty="0" smtClean="0"/>
            </a:br>
            <a:r>
              <a:rPr lang="ru-RU" sz="3600" b="1" dirty="0" smtClean="0"/>
              <a:t>Календарный план мероприятий (Постановление ЦИК РФ от 8 декабря 2023 г.</a:t>
            </a:r>
            <a:br>
              <a:rPr lang="ru-RU" sz="3600" b="1" dirty="0" smtClean="0"/>
            </a:br>
            <a:r>
              <a:rPr lang="ru-RU" sz="3600" b="1" dirty="0" smtClean="0"/>
              <a:t> № 140/1081-8)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53380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1061" y="0"/>
            <a:ext cx="6284423" cy="1022465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Период работы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1006" y="1205346"/>
            <a:ext cx="10522039" cy="5518246"/>
          </a:xfrm>
        </p:spPr>
        <p:txBody>
          <a:bodyPr>
            <a:noAutofit/>
          </a:bodyPr>
          <a:lstStyle/>
          <a:p>
            <a:r>
              <a:rPr lang="ru-RU" sz="4400" dirty="0" smtClean="0"/>
              <a:t>Ориентировочно с 25 января (решение ЦИК РС (Я) после новогодних праздников).</a:t>
            </a:r>
          </a:p>
          <a:p>
            <a:r>
              <a:rPr lang="ru-RU" sz="4400" dirty="0" smtClean="0"/>
              <a:t>Дежурство по 1 человеку. </a:t>
            </a:r>
          </a:p>
          <a:p>
            <a:r>
              <a:rPr lang="ru-RU" sz="4400" dirty="0" smtClean="0"/>
              <a:t>С </a:t>
            </a:r>
            <a:r>
              <a:rPr lang="ru-RU" sz="4400" dirty="0" smtClean="0">
                <a:solidFill>
                  <a:srgbClr val="FF0000"/>
                </a:solidFill>
              </a:rPr>
              <a:t>29.01 по 11.03</a:t>
            </a:r>
            <a:r>
              <a:rPr lang="ru-RU" sz="4400" dirty="0" smtClean="0"/>
              <a:t>– прием ЗМН в ТИК</a:t>
            </a:r>
          </a:p>
          <a:p>
            <a:r>
              <a:rPr lang="ru-RU" sz="4400" dirty="0" smtClean="0"/>
              <a:t>УИК </a:t>
            </a:r>
            <a:r>
              <a:rPr lang="ru-RU" sz="4400" dirty="0" smtClean="0">
                <a:solidFill>
                  <a:srgbClr val="FF0000"/>
                </a:solidFill>
              </a:rPr>
              <a:t>с 06.03 по 11.03 - ЗМН</a:t>
            </a:r>
          </a:p>
          <a:p>
            <a:pPr marL="0" indent="0"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(п.16, п.19 КП)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15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1061" y="0"/>
            <a:ext cx="6284423" cy="1022465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Обучение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4895" y="1421477"/>
            <a:ext cx="10738521" cy="4355868"/>
          </a:xfrm>
        </p:spPr>
        <p:txBody>
          <a:bodyPr>
            <a:noAutofit/>
          </a:bodyPr>
          <a:lstStyle/>
          <a:p>
            <a:r>
              <a:rPr lang="ru-RU" sz="4400" dirty="0" err="1" smtClean="0"/>
              <a:t>Практикоориентированные</a:t>
            </a:r>
            <a:r>
              <a:rPr lang="ru-RU" sz="4400" dirty="0" smtClean="0"/>
              <a:t> материалы – на сайте РЦОИТ:</a:t>
            </a:r>
          </a:p>
          <a:p>
            <a:r>
              <a:rPr lang="ru-RU" sz="4400" dirty="0" smtClean="0">
                <a:solidFill>
                  <a:srgbClr val="FF0000"/>
                </a:solidFill>
              </a:rPr>
              <a:t>для ТИК </a:t>
            </a:r>
            <a:r>
              <a:rPr lang="ru-RU" sz="4400" dirty="0" smtClean="0"/>
              <a:t>10 тем  - </a:t>
            </a:r>
            <a:r>
              <a:rPr lang="ru-RU" sz="4400" dirty="0" smtClean="0">
                <a:solidFill>
                  <a:srgbClr val="FF0000"/>
                </a:solidFill>
              </a:rPr>
              <a:t>не позднее 22.01</a:t>
            </a:r>
          </a:p>
          <a:p>
            <a:r>
              <a:rPr lang="ru-RU" sz="4400" dirty="0" smtClean="0">
                <a:solidFill>
                  <a:srgbClr val="FF0000"/>
                </a:solidFill>
              </a:rPr>
              <a:t>для УИК </a:t>
            </a:r>
            <a:r>
              <a:rPr lang="ru-RU" sz="4400" dirty="0" smtClean="0"/>
              <a:t>17 тем – </a:t>
            </a:r>
            <a:r>
              <a:rPr lang="ru-RU" sz="4400" dirty="0" smtClean="0">
                <a:solidFill>
                  <a:srgbClr val="FF0000"/>
                </a:solidFill>
              </a:rPr>
              <a:t>не позднее 12.02. </a:t>
            </a:r>
          </a:p>
        </p:txBody>
      </p:sp>
    </p:spTree>
    <p:extLst>
      <p:ext uri="{BB962C8B-B14F-4D97-AF65-F5344CB8AC3E}">
        <p14:creationId xmlns:p14="http://schemas.microsoft.com/office/powerpoint/2010/main" val="364154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8766" y="374728"/>
            <a:ext cx="5445482" cy="1188065"/>
          </a:xfrm>
        </p:spPr>
        <p:txBody>
          <a:bodyPr>
            <a:normAutofit/>
          </a:bodyPr>
          <a:lstStyle/>
          <a:p>
            <a:r>
              <a:rPr lang="ru-RU" sz="6000" b="1" dirty="0" smtClean="0"/>
              <a:t>Резерв УИК</a:t>
            </a:r>
            <a:endParaRPr lang="ru-RU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8473" y="1720735"/>
            <a:ext cx="10216139" cy="4422369"/>
          </a:xfrm>
        </p:spPr>
        <p:txBody>
          <a:bodyPr>
            <a:normAutofit lnSpcReduction="10000"/>
          </a:bodyPr>
          <a:lstStyle/>
          <a:p>
            <a:r>
              <a:rPr lang="ru-RU" sz="4000" dirty="0" smtClean="0"/>
              <a:t>Опубликование информационного сообщения</a:t>
            </a:r>
          </a:p>
          <a:p>
            <a:r>
              <a:rPr lang="ru-RU" sz="4000" dirty="0" smtClean="0"/>
              <a:t>Сбор предложений</a:t>
            </a:r>
          </a:p>
          <a:p>
            <a:r>
              <a:rPr lang="ru-RU" sz="4000" dirty="0" smtClean="0"/>
              <a:t>Прием документов – системные администраторы</a:t>
            </a:r>
          </a:p>
          <a:p>
            <a:r>
              <a:rPr lang="ru-RU" sz="4000" dirty="0" smtClean="0"/>
              <a:t>Зачисление в резерв </a:t>
            </a:r>
            <a:r>
              <a:rPr lang="ru-RU" sz="4000" dirty="0" smtClean="0">
                <a:solidFill>
                  <a:srgbClr val="FF0000"/>
                </a:solidFill>
              </a:rPr>
              <a:t>до </a:t>
            </a:r>
            <a:r>
              <a:rPr lang="ru-RU" sz="4000" dirty="0" smtClean="0">
                <a:solidFill>
                  <a:srgbClr val="FF0000"/>
                </a:solidFill>
              </a:rPr>
              <a:t>31.01</a:t>
            </a:r>
            <a:r>
              <a:rPr lang="ru-RU" sz="4000" dirty="0" smtClean="0">
                <a:solidFill>
                  <a:srgbClr val="FF0000"/>
                </a:solidFill>
              </a:rPr>
              <a:t>. Решение выслать в ЦИК РС (Я)</a:t>
            </a:r>
            <a:endParaRPr lang="ru-RU" sz="4000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2247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9047" y="0"/>
            <a:ext cx="9297199" cy="598517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Взаимодействие с ОМСУ </a:t>
            </a:r>
            <a:endParaRPr lang="ru-RU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4974" y="698269"/>
            <a:ext cx="10731732" cy="6093229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Установка средств видеонаблюдения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В январе: резервные УИК (на каждый УИК)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Обеспечение техникой для приема ЗМН (компьютер, принтер)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Обеспечение запасными источниками э/питания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Обеспечение охраной УИК</a:t>
            </a:r>
          </a:p>
          <a:p>
            <a:r>
              <a:rPr lang="ru-RU" sz="2800" dirty="0">
                <a:solidFill>
                  <a:schemeClr val="tx1"/>
                </a:solidFill>
              </a:rPr>
              <a:t>Опубликование списков УИК (номер, границы, адрес, телефоны) </a:t>
            </a:r>
            <a:r>
              <a:rPr lang="ru-RU" sz="2800" dirty="0">
                <a:solidFill>
                  <a:srgbClr val="FF0000"/>
                </a:solidFill>
              </a:rPr>
              <a:t>(до 31.01, п. 11 КП)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Передача сведений об избирателях в ТИК </a:t>
            </a:r>
            <a:r>
              <a:rPr lang="ru-RU" sz="2800" dirty="0" smtClean="0">
                <a:solidFill>
                  <a:srgbClr val="FF0000"/>
                </a:solidFill>
              </a:rPr>
              <a:t>(не позднее 15.02, п. 14 КП)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Выделение мест для </a:t>
            </a:r>
            <a:r>
              <a:rPr lang="ru-RU" sz="2800" dirty="0" err="1" smtClean="0">
                <a:solidFill>
                  <a:schemeClr val="tx1"/>
                </a:solidFill>
              </a:rPr>
              <a:t>агитац.матер</a:t>
            </a:r>
            <a:r>
              <a:rPr lang="ru-RU" sz="2800" dirty="0" smtClean="0">
                <a:solidFill>
                  <a:schemeClr val="tx1"/>
                </a:solidFill>
              </a:rPr>
              <a:t>.  не территории каждой УИК </a:t>
            </a:r>
            <a:r>
              <a:rPr lang="ru-RU" sz="2800" dirty="0" smtClean="0">
                <a:solidFill>
                  <a:srgbClr val="FF0000"/>
                </a:solidFill>
              </a:rPr>
              <a:t>(не позднее15.02, п. 115 КП) </a:t>
            </a:r>
          </a:p>
          <a:p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36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3508" y="83127"/>
            <a:ext cx="6359237" cy="872836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Временные УИК 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9586" y="955962"/>
            <a:ext cx="11089178" cy="5902037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Образование</a:t>
            </a:r>
            <a:r>
              <a:rPr lang="ru-RU" sz="3600" dirty="0" smtClean="0">
                <a:solidFill>
                  <a:srgbClr val="FF0000"/>
                </a:solidFill>
              </a:rPr>
              <a:t> до16.01. </a:t>
            </a:r>
            <a:r>
              <a:rPr lang="ru-RU" sz="3600" dirty="0" smtClean="0">
                <a:solidFill>
                  <a:schemeClr val="tx1"/>
                </a:solidFill>
              </a:rPr>
              <a:t>По согласованию с ЦИК РС (Я) 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Исключительные случаи – </a:t>
            </a:r>
            <a:r>
              <a:rPr lang="ru-RU" sz="3600" dirty="0">
                <a:solidFill>
                  <a:srgbClr val="FF0000"/>
                </a:solidFill>
              </a:rPr>
              <a:t>до </a:t>
            </a:r>
            <a:r>
              <a:rPr lang="ru-RU" sz="3600" dirty="0" smtClean="0">
                <a:solidFill>
                  <a:srgbClr val="FF0000"/>
                </a:solidFill>
              </a:rPr>
              <a:t>11.03 (п.4,6,12 </a:t>
            </a:r>
            <a:r>
              <a:rPr lang="ru-RU" sz="3600" dirty="0">
                <a:solidFill>
                  <a:srgbClr val="FF0000"/>
                </a:solidFill>
              </a:rPr>
              <a:t>КП)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Опубликование – </a:t>
            </a:r>
            <a:r>
              <a:rPr lang="ru-RU" sz="3600" dirty="0" smtClean="0">
                <a:solidFill>
                  <a:srgbClr val="FF0000"/>
                </a:solidFill>
              </a:rPr>
              <a:t>не позднее чем через 2 дня</a:t>
            </a:r>
            <a:r>
              <a:rPr lang="ru-RU" sz="3600" dirty="0" smtClean="0">
                <a:solidFill>
                  <a:schemeClr val="tx1"/>
                </a:solidFill>
              </a:rPr>
              <a:t> после их образования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Определение УИК для голосования лиц без регистрации </a:t>
            </a:r>
            <a:r>
              <a:rPr lang="ru-RU" sz="3600" dirty="0">
                <a:solidFill>
                  <a:srgbClr val="FF0000"/>
                </a:solidFill>
              </a:rPr>
              <a:t>(до16.01</a:t>
            </a:r>
            <a:r>
              <a:rPr lang="ru-RU" sz="3600" dirty="0" smtClean="0">
                <a:solidFill>
                  <a:srgbClr val="FF0000"/>
                </a:solidFill>
              </a:rPr>
              <a:t>.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</a:rPr>
              <a:t>Решение выслать в ЦИК РС (Я). </a:t>
            </a:r>
            <a:r>
              <a:rPr lang="ru-RU" sz="3600" dirty="0" smtClean="0">
                <a:solidFill>
                  <a:schemeClr val="tx1"/>
                </a:solidFill>
              </a:rPr>
              <a:t>Исключительные </a:t>
            </a:r>
            <a:r>
              <a:rPr lang="ru-RU" sz="3600" dirty="0">
                <a:solidFill>
                  <a:schemeClr val="tx1"/>
                </a:solidFill>
              </a:rPr>
              <a:t>случаи – </a:t>
            </a:r>
            <a:r>
              <a:rPr lang="ru-RU" sz="3600" dirty="0">
                <a:solidFill>
                  <a:srgbClr val="FF0000"/>
                </a:solidFill>
              </a:rPr>
              <a:t>до </a:t>
            </a:r>
            <a:r>
              <a:rPr lang="ru-RU" sz="3600" dirty="0" smtClean="0">
                <a:solidFill>
                  <a:srgbClr val="FF0000"/>
                </a:solidFill>
              </a:rPr>
              <a:t>11.03, п.5 КП)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76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0930" y="157942"/>
            <a:ext cx="9202189" cy="1130531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Списки избирателей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5097" y="1205346"/>
            <a:ext cx="10507287" cy="4771505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Составление</a:t>
            </a:r>
            <a:r>
              <a:rPr lang="ru-RU" sz="3600" dirty="0" smtClean="0">
                <a:solidFill>
                  <a:srgbClr val="FF0000"/>
                </a:solidFill>
              </a:rPr>
              <a:t> - до 05.03.  (п.20 </a:t>
            </a:r>
            <a:r>
              <a:rPr lang="ru-RU" sz="3600" dirty="0">
                <a:solidFill>
                  <a:srgbClr val="FF0000"/>
                </a:solidFill>
              </a:rPr>
              <a:t>КП</a:t>
            </a:r>
            <a:r>
              <a:rPr lang="ru-RU" sz="36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Передача в УИК, ознакомление - </a:t>
            </a:r>
            <a:r>
              <a:rPr lang="ru-RU" sz="3600" dirty="0" smtClean="0">
                <a:solidFill>
                  <a:srgbClr val="FF0000"/>
                </a:solidFill>
              </a:rPr>
              <a:t>06.03</a:t>
            </a:r>
            <a:r>
              <a:rPr lang="ru-RU" sz="3600" dirty="0">
                <a:solidFill>
                  <a:srgbClr val="FF0000"/>
                </a:solidFill>
              </a:rPr>
              <a:t>.  (</a:t>
            </a:r>
            <a:r>
              <a:rPr lang="ru-RU" sz="3600" dirty="0" smtClean="0">
                <a:solidFill>
                  <a:srgbClr val="FF0000"/>
                </a:solidFill>
              </a:rPr>
              <a:t>п.31,32 </a:t>
            </a:r>
            <a:r>
              <a:rPr lang="ru-RU" sz="3600" dirty="0">
                <a:solidFill>
                  <a:srgbClr val="FF0000"/>
                </a:solidFill>
              </a:rPr>
              <a:t>КП)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Подача заявления на включение в список по месту временного пребывания (больницы, СИЗО и </a:t>
            </a:r>
            <a:r>
              <a:rPr lang="ru-RU" sz="3600" dirty="0" err="1" smtClean="0">
                <a:solidFill>
                  <a:schemeClr val="tx1"/>
                </a:solidFill>
              </a:rPr>
              <a:t>тд</a:t>
            </a:r>
            <a:r>
              <a:rPr lang="ru-RU" sz="3600" dirty="0" smtClean="0">
                <a:solidFill>
                  <a:schemeClr val="tx1"/>
                </a:solidFill>
              </a:rPr>
              <a:t>.), составление списка  </a:t>
            </a:r>
            <a:r>
              <a:rPr lang="ru-RU" sz="3600" dirty="0">
                <a:solidFill>
                  <a:srgbClr val="FF0000"/>
                </a:solidFill>
              </a:rPr>
              <a:t>(</a:t>
            </a:r>
            <a:r>
              <a:rPr lang="ru-RU" sz="3600" dirty="0" smtClean="0">
                <a:solidFill>
                  <a:srgbClr val="FF0000"/>
                </a:solidFill>
              </a:rPr>
              <a:t>до14-00 14.03.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 smtClean="0">
                <a:solidFill>
                  <a:srgbClr val="FF0000"/>
                </a:solidFill>
              </a:rPr>
              <a:t>п.24,25 КП)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 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54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0931" y="157942"/>
            <a:ext cx="5524394" cy="972589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Голосование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3208" y="1205346"/>
            <a:ext cx="10879838" cy="5518246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В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</a:rPr>
              <a:t>ОиТДМ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 smtClean="0">
                <a:solidFill>
                  <a:srgbClr val="FF0000"/>
                </a:solidFill>
              </a:rPr>
              <a:t>не ранее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 smtClean="0">
                <a:solidFill>
                  <a:srgbClr val="FF0000"/>
                </a:solidFill>
              </a:rPr>
              <a:t>25.02 (п.31 </a:t>
            </a:r>
            <a:r>
              <a:rPr lang="ru-RU" sz="3600" dirty="0">
                <a:solidFill>
                  <a:srgbClr val="FF0000"/>
                </a:solidFill>
              </a:rPr>
              <a:t>КП</a:t>
            </a:r>
            <a:r>
              <a:rPr lang="ru-RU" sz="36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ru-RU" sz="3600" dirty="0" smtClean="0">
                <a:solidFill>
                  <a:srgbClr val="FF0000"/>
                </a:solidFill>
              </a:rPr>
              <a:t>15-17.03 с 8-00 до 20-00</a:t>
            </a:r>
            <a:endParaRPr lang="ru-RU" sz="3600" dirty="0" smtClean="0">
              <a:solidFill>
                <a:schemeClr val="tx1"/>
              </a:solidFill>
            </a:endParaRPr>
          </a:p>
          <a:p>
            <a:r>
              <a:rPr lang="ru-RU" sz="3600" dirty="0" smtClean="0">
                <a:solidFill>
                  <a:schemeClr val="tx1"/>
                </a:solidFill>
              </a:rPr>
              <a:t>Прием заявлений вне помещения </a:t>
            </a:r>
            <a:r>
              <a:rPr lang="ru-RU" sz="3600" dirty="0" smtClean="0">
                <a:solidFill>
                  <a:srgbClr val="FF0000"/>
                </a:solidFill>
              </a:rPr>
              <a:t>– с 7 по 14-00 17.03 п. 159 КП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Установление итогов в ТИК </a:t>
            </a:r>
            <a:r>
              <a:rPr lang="ru-RU" sz="3600" dirty="0" smtClean="0">
                <a:solidFill>
                  <a:srgbClr val="FF0000"/>
                </a:solidFill>
              </a:rPr>
              <a:t>– не позднее 19.03 п. 165 КП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Ввод протоколов УИК </a:t>
            </a:r>
            <a:r>
              <a:rPr lang="ru-RU" sz="3600" dirty="0" smtClean="0">
                <a:solidFill>
                  <a:srgbClr val="FF0000"/>
                </a:solidFill>
              </a:rPr>
              <a:t>– не позднее 4-00 18.03 п. 167 КП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84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0930" y="157942"/>
            <a:ext cx="8051463" cy="931025"/>
          </a:xfrm>
        </p:spPr>
        <p:txBody>
          <a:bodyPr>
            <a:noAutofit/>
          </a:bodyPr>
          <a:lstStyle/>
          <a:p>
            <a:r>
              <a:rPr lang="ru-RU" sz="5400" dirty="0" smtClean="0"/>
              <a:t> </a:t>
            </a:r>
            <a:r>
              <a:rPr lang="ru-RU" sz="5400" b="1" dirty="0" smtClean="0"/>
              <a:t>Информирование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3208" y="1205346"/>
            <a:ext cx="10879838" cy="551824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Оповещение (опубликование) о дате, времени, месте голосования – </a:t>
            </a:r>
            <a:r>
              <a:rPr lang="ru-RU" sz="2800" dirty="0" smtClean="0">
                <a:solidFill>
                  <a:srgbClr val="FF0000"/>
                </a:solidFill>
              </a:rPr>
              <a:t>с 15.02 по 06.03 </a:t>
            </a:r>
            <a:r>
              <a:rPr lang="ru-RU" sz="2800" dirty="0" smtClean="0">
                <a:solidFill>
                  <a:schemeClr val="tx1"/>
                </a:solidFill>
              </a:rPr>
              <a:t>(</a:t>
            </a:r>
            <a:r>
              <a:rPr lang="ru-RU" sz="2800" dirty="0" err="1" smtClean="0">
                <a:solidFill>
                  <a:schemeClr val="tx1"/>
                </a:solidFill>
              </a:rPr>
              <a:t>ОиТДМ</a:t>
            </a:r>
            <a:r>
              <a:rPr lang="ru-RU" sz="2800" dirty="0" smtClean="0">
                <a:solidFill>
                  <a:schemeClr val="tx1"/>
                </a:solidFill>
              </a:rPr>
              <a:t> – не позднее чем за 5 дней до </a:t>
            </a:r>
            <a:r>
              <a:rPr lang="ru-RU" sz="2800" dirty="0" err="1" smtClean="0">
                <a:solidFill>
                  <a:schemeClr val="tx1"/>
                </a:solidFill>
              </a:rPr>
              <a:t>ОиТДМ</a:t>
            </a:r>
            <a:r>
              <a:rPr lang="ru-RU" sz="2800" dirty="0" smtClean="0">
                <a:solidFill>
                  <a:schemeClr val="tx1"/>
                </a:solidFill>
              </a:rPr>
              <a:t>) </a:t>
            </a:r>
            <a:r>
              <a:rPr lang="ru-RU" sz="2800" dirty="0" smtClean="0">
                <a:solidFill>
                  <a:srgbClr val="FF0000"/>
                </a:solidFill>
              </a:rPr>
              <a:t>п. 151 КП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Размещение на стендах ТИК информации о кандидатах – </a:t>
            </a:r>
            <a:r>
              <a:rPr lang="ru-RU" sz="2800" dirty="0" smtClean="0">
                <a:solidFill>
                  <a:srgbClr val="FF0000"/>
                </a:solidFill>
              </a:rPr>
              <a:t>не позднее 01.03 115 КП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Передача </a:t>
            </a:r>
            <a:r>
              <a:rPr lang="ru-RU" sz="2800" dirty="0">
                <a:solidFill>
                  <a:schemeClr val="tx1"/>
                </a:solidFill>
              </a:rPr>
              <a:t>списков </a:t>
            </a:r>
            <a:r>
              <a:rPr lang="ru-RU" sz="2800" dirty="0" smtClean="0">
                <a:solidFill>
                  <a:schemeClr val="tx1"/>
                </a:solidFill>
              </a:rPr>
              <a:t>наблюдателей в ТИК </a:t>
            </a:r>
            <a:r>
              <a:rPr lang="ru-RU" sz="2800" dirty="0" smtClean="0">
                <a:solidFill>
                  <a:srgbClr val="FF0000"/>
                </a:solidFill>
              </a:rPr>
              <a:t>до 11.03, п. 41 КП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Образование групп контроля за ГАС Выборы </a:t>
            </a:r>
            <a:r>
              <a:rPr lang="ru-RU" sz="2800" dirty="0" smtClean="0">
                <a:solidFill>
                  <a:srgbClr val="FF0000"/>
                </a:solidFill>
              </a:rPr>
              <a:t>– не позднее 13.03 п. 153 КП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Все материалы для ТИК – на сайте ЦИК РС (Я), вкладка «Выборы Президента РФ»/ ТИК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Отвечать на все запросы ЦИК РС (Я) - </a:t>
            </a:r>
            <a:r>
              <a:rPr lang="ru-RU" sz="2800" b="1" dirty="0" smtClean="0">
                <a:solidFill>
                  <a:srgbClr val="FF0000"/>
                </a:solidFill>
              </a:rPr>
              <a:t>СВОЕВРЕМЕННО</a:t>
            </a:r>
          </a:p>
          <a:p>
            <a:endParaRPr lang="ru-RU" sz="3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3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693</TotalTime>
  <Words>452</Words>
  <Application>Microsoft Office PowerPoint</Application>
  <PresentationFormat>Широкоэкранный</PresentationFormat>
  <Paragraphs>48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Легкий дым</vt:lpstr>
      <vt:lpstr>Организация деятельности ТИК   Календарный план мероприятий (Постановление ЦИК РФ от 8 декабря 2023 г.  № 140/1081-8)</vt:lpstr>
      <vt:lpstr>Период работы</vt:lpstr>
      <vt:lpstr>Обучение</vt:lpstr>
      <vt:lpstr>Резерв УИК</vt:lpstr>
      <vt:lpstr>Взаимодействие с ОМСУ </vt:lpstr>
      <vt:lpstr>Временные УИК </vt:lpstr>
      <vt:lpstr>Списки избирателей</vt:lpstr>
      <vt:lpstr>Голосование</vt:lpstr>
      <vt:lpstr> Информирование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СПИСКОК ИЗБИРАТЕЛЕЙ (ст. 17 Закона РС (Я) «О муниципальных выборах в РС (Я)»)</dc:title>
  <dc:creator>Алла Г. Самойлова</dc:creator>
  <cp:lastModifiedBy>Самойлова Алла Георгиевна</cp:lastModifiedBy>
  <cp:revision>76</cp:revision>
  <dcterms:created xsi:type="dcterms:W3CDTF">2015-08-14T08:53:54Z</dcterms:created>
  <dcterms:modified xsi:type="dcterms:W3CDTF">2023-12-22T01:44:55Z</dcterms:modified>
</cp:coreProperties>
</file>