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68" r:id="rId4"/>
    <p:sldId id="269" r:id="rId5"/>
    <p:sldId id="270" r:id="rId6"/>
    <p:sldId id="271" r:id="rId7"/>
    <p:sldId id="273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74" r:id="rId17"/>
    <p:sldId id="275" r:id="rId18"/>
    <p:sldId id="276" r:id="rId19"/>
    <p:sldId id="277" r:id="rId20"/>
    <p:sldId id="278" r:id="rId21"/>
    <p:sldId id="279" r:id="rId22"/>
    <p:sldId id="282" r:id="rId23"/>
    <p:sldId id="263" r:id="rId24"/>
    <p:sldId id="291" r:id="rId25"/>
    <p:sldId id="293" r:id="rId26"/>
    <p:sldId id="294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2" y="-11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6E72E-88B5-4C2B-82CE-02356663D1C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6163-CC5F-48C6-A40C-81C97017F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9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163-CC5F-48C6-A40C-81C97017F6D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F8E5-730E-43D1-933F-B309988AC1E7}" type="datetime1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3B44-AD46-421F-827E-40228DDCDC00}" type="datetime1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062E-7041-474B-AB0A-C48DCA02C603}" type="datetime1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0DDD-59F5-4694-9CEA-9AEABC64EA27}" type="datetime1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A551-427A-4CE0-B3F9-EC0AF59C3218}" type="datetime1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843F-D8F0-4FD6-B61C-F77F8D654D58}" type="datetime1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7205-3617-453F-A9A1-E9BF1AA6B927}" type="datetime1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7C08-4B2F-43B6-B0DC-E36397248D21}" type="datetime1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069A-ADC1-41A1-A07D-47072EFD916F}" type="datetime1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C88E-E01A-451D-B6F0-1BD09815A474}" type="datetime1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0F30-DD9C-427F-ACCE-1AC49BC27EBB}" type="datetime1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2710-2235-4C23-800E-8B3683F10D6F}" type="datetime1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6A1E4-A122-4482-9848-327697F67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009895"/>
            <a:ext cx="82809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ГЛАСНОСТЬ В РАБОТЕ ИЗБИРАТЕЛЬНЫХ КОМИССИЙ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НАБЛЮДАТЕЛИ</a:t>
            </a:r>
          </a:p>
          <a:p>
            <a:pPr algn="ctr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altLang="ru-RU" sz="1400" b="1" dirty="0" smtClean="0">
                <a:solidFill>
                  <a:srgbClr val="002060"/>
                </a:solidFill>
              </a:rPr>
              <a:t>Максимова </a:t>
            </a:r>
            <a:r>
              <a:rPr lang="ru-RU" altLang="ru-RU" sz="1400" b="1" dirty="0" err="1" smtClean="0">
                <a:solidFill>
                  <a:srgbClr val="002060"/>
                </a:solidFill>
              </a:rPr>
              <a:t>Нюргуйяна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 Дмитриевна</a:t>
            </a:r>
          </a:p>
          <a:p>
            <a:pPr algn="r"/>
            <a:r>
              <a:rPr lang="ru-RU" altLang="ru-RU" sz="1400" b="1" dirty="0" smtClean="0">
                <a:solidFill>
                  <a:srgbClr val="002060"/>
                </a:solidFill>
              </a:rPr>
              <a:t>главный специалист Отдела правового обеспечения и контроля</a:t>
            </a:r>
          </a:p>
          <a:p>
            <a:pPr algn="r"/>
            <a:r>
              <a:rPr lang="ru-RU" altLang="ru-RU" sz="1400" b="1" dirty="0" smtClean="0">
                <a:solidFill>
                  <a:srgbClr val="002060"/>
                </a:solidFill>
              </a:rPr>
              <a:t>Центральной избирательной комиссии Республики Саха (Якутия) 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группа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 документа)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755576" y="1454288"/>
            <a:ext cx="79115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Зарегистрированный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 </a:t>
            </a:r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Доверенное лицо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зарегистрированного кандидата 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Уполномоченный представитель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зарегистрированного кандидата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финансовым вопросам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1" name="Рисунок 10" descr="https://www.garant.ru/files/1/8/1142181/pict23-7168075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958526"/>
            <a:ext cx="2376264" cy="173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kartinki.pics/uploads/posts/2021-03/1616029935_26-p-belii-fon-dlya-pasporta-3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3599" r="4335" b="3642"/>
          <a:stretch/>
        </p:blipFill>
        <p:spPr bwMode="auto">
          <a:xfrm>
            <a:off x="2771800" y="2958527"/>
            <a:ext cx="1152128" cy="1678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98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группа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 документа)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755576" y="1454288"/>
            <a:ext cx="791151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Представитель СМИ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2" name="Рисунок 11" descr="https://kartinki.pics/uploads/posts/2021-03/1616029935_26-p-belii-fon-dlya-pasporta-3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3599" r="4335" b="3642"/>
          <a:stretch/>
        </p:blipFill>
        <p:spPr bwMode="auto">
          <a:xfrm>
            <a:off x="1043608" y="2119226"/>
            <a:ext cx="1584176" cy="2166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irkutsk.izbirkom.ru/etc/2022/27072022_3b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7727" r="1254" b="1338"/>
          <a:stretch/>
        </p:blipFill>
        <p:spPr bwMode="auto">
          <a:xfrm>
            <a:off x="5648675" y="1923678"/>
            <a:ext cx="2338705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krots.top/uploads/posts/2023-03/1680099146_krot-info-p-prikolnie-udostovereniya-pinterest-4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64" y="3123828"/>
            <a:ext cx="3305810" cy="116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3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 группа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(2,5 документа)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755576" y="1454288"/>
            <a:ext cx="791151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Наблюдатель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62354" t="67507" r="3197" b="7492"/>
          <a:stretch/>
        </p:blipFill>
        <p:spPr bwMode="auto">
          <a:xfrm>
            <a:off x="1115616" y="1514473"/>
            <a:ext cx="7128792" cy="3073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53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2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Список лиц, присутствующих в помещении избирательной комиссии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755576" y="1454288"/>
            <a:ext cx="791151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Наблюдатель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8418" t="35736" r="42587" b="20670"/>
          <a:stretch/>
        </p:blipFill>
        <p:spPr bwMode="auto">
          <a:xfrm>
            <a:off x="2101756" y="1351128"/>
            <a:ext cx="4935314" cy="3103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19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2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Наблюдатели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назначаются: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724511" y="1275606"/>
            <a:ext cx="79115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Зарегистрированным кандидатом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(доверенным лицом) </a:t>
            </a:r>
            <a:endParaRPr lang="ru-RU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Политической партией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выдвинувшей зарегистрированного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кандидата</a:t>
            </a:r>
            <a:endParaRPr lang="ru-RU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3)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Субъектами общественного контроля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Общественная палата Российской Федерации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Общественная палата Республики Саха (Якутия)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ВАЖНО!!!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каждую УИК и ТИК 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более 3 наблюдателей 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каждый день голосования (всего не более 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все дни голосования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Одно и то же лицо может быть назначено наблюдателем только в одну избирательную комиссию</a:t>
            </a:r>
            <a:endParaRPr lang="ru-RU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Список наблюдателей      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t="26911" r="24266" b="21214"/>
          <a:stretch/>
        </p:blipFill>
        <p:spPr bwMode="auto">
          <a:xfrm>
            <a:off x="4355976" y="843558"/>
            <a:ext cx="2880320" cy="177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467544" y="2787774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Важно!!! </a:t>
            </a:r>
            <a:r>
              <a:rPr lang="ru-RU" sz="1400" b="1" dirty="0">
                <a:solidFill>
                  <a:srgbClr val="002060"/>
                </a:solidFill>
              </a:rPr>
              <a:t>В соответствии с пунктом 11</a:t>
            </a:r>
            <a:r>
              <a:rPr lang="ru-RU" sz="1400" b="1" baseline="30000" dirty="0">
                <a:solidFill>
                  <a:srgbClr val="002060"/>
                </a:solidFill>
              </a:rPr>
              <a:t>1</a:t>
            </a:r>
            <a:r>
              <a:rPr lang="ru-RU" sz="1400" b="1" dirty="0">
                <a:solidFill>
                  <a:srgbClr val="002060"/>
                </a:solidFill>
              </a:rPr>
              <a:t> статьи 23 Федерального закона 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№ 19-ФЗ зарегистрированный кандидат или его доверенное лицо, политическая партия, субъект общественного контроля, назначившие наблюдателей в </a:t>
            </a:r>
            <a:r>
              <a:rPr lang="ru-RU" sz="1400" b="1" dirty="0" smtClean="0">
                <a:solidFill>
                  <a:srgbClr val="002060"/>
                </a:solidFill>
              </a:rPr>
              <a:t>УИК </a:t>
            </a:r>
            <a:r>
              <a:rPr lang="ru-RU" sz="1400" b="1" dirty="0">
                <a:solidFill>
                  <a:srgbClr val="002060"/>
                </a:solidFill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</a:rPr>
              <a:t>ТИК, </a:t>
            </a:r>
            <a:r>
              <a:rPr lang="ru-RU" sz="1400" b="1" dirty="0">
                <a:solidFill>
                  <a:srgbClr val="002060"/>
                </a:solidFill>
              </a:rPr>
              <a:t>представляют список назначенных наблюдателей </a:t>
            </a:r>
            <a:r>
              <a:rPr lang="ru-RU" sz="1400" b="1" dirty="0" smtClean="0">
                <a:solidFill>
                  <a:srgbClr val="FF0000"/>
                </a:solidFill>
              </a:rPr>
              <a:t>не </a:t>
            </a:r>
            <a:r>
              <a:rPr lang="ru-RU" sz="1400" b="1" dirty="0">
                <a:solidFill>
                  <a:srgbClr val="FF0000"/>
                </a:solidFill>
              </a:rPr>
              <a:t>позднее </a:t>
            </a:r>
            <a:r>
              <a:rPr lang="ru-RU" sz="1400" b="1" dirty="0" smtClean="0">
                <a:solidFill>
                  <a:srgbClr val="FF0000"/>
                </a:solidFill>
              </a:rPr>
              <a:t>18.00 часов 11</a:t>
            </a:r>
            <a:r>
              <a:rPr lang="ru-RU" sz="1400" b="1" dirty="0">
                <a:solidFill>
                  <a:srgbClr val="FF0000"/>
                </a:solidFill>
              </a:rPr>
              <a:t> марта 2024 </a:t>
            </a:r>
            <a:r>
              <a:rPr lang="ru-RU" sz="1400" b="1" dirty="0" smtClean="0">
                <a:solidFill>
                  <a:srgbClr val="FF0000"/>
                </a:solidFill>
              </a:rPr>
              <a:t>года</a:t>
            </a:r>
            <a:r>
              <a:rPr lang="ru-RU" sz="1400" b="1" dirty="0" smtClean="0">
                <a:solidFill>
                  <a:srgbClr val="002060"/>
                </a:solidFill>
              </a:rPr>
              <a:t>, </a:t>
            </a:r>
            <a:r>
              <a:rPr lang="ru-RU" sz="1400" b="1" dirty="0">
                <a:solidFill>
                  <a:srgbClr val="002060"/>
                </a:solidFill>
              </a:rPr>
              <a:t>а при проведении досрочного </a:t>
            </a:r>
            <a:r>
              <a:rPr lang="ru-RU" sz="1400" b="1" dirty="0" smtClean="0">
                <a:solidFill>
                  <a:srgbClr val="002060"/>
                </a:solidFill>
              </a:rPr>
              <a:t>голосования </a:t>
            </a:r>
            <a:r>
              <a:rPr lang="ru-RU" sz="1400" b="1" dirty="0">
                <a:solidFill>
                  <a:srgbClr val="FF0000"/>
                </a:solidFill>
              </a:rPr>
              <a:t>не позднее 18.00 часов </a:t>
            </a:r>
            <a:r>
              <a:rPr lang="ru-RU" sz="1400" b="1" dirty="0" smtClean="0">
                <a:solidFill>
                  <a:srgbClr val="FF0000"/>
                </a:solidFill>
              </a:rPr>
              <a:t>23 февраля 2024</a:t>
            </a:r>
            <a:r>
              <a:rPr lang="ru-RU" sz="1400" b="1" dirty="0">
                <a:solidFill>
                  <a:srgbClr val="FF0000"/>
                </a:solidFill>
              </a:rPr>
              <a:t> </a:t>
            </a:r>
            <a:r>
              <a:rPr lang="ru-RU" sz="1400" b="1" dirty="0" smtClean="0">
                <a:solidFill>
                  <a:srgbClr val="FF0000"/>
                </a:solidFill>
              </a:rPr>
              <a:t>года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ВАЖНО!!! </a:t>
            </a:r>
            <a:r>
              <a:rPr lang="ru-RU" sz="1400" b="1" dirty="0">
                <a:solidFill>
                  <a:srgbClr val="002060"/>
                </a:solidFill>
              </a:rPr>
              <a:t>Постановление ЦИК РФ от </a:t>
            </a:r>
            <a:r>
              <a:rPr lang="ru-RU" sz="1400" b="1" dirty="0" smtClean="0">
                <a:solidFill>
                  <a:srgbClr val="002060"/>
                </a:solidFill>
              </a:rPr>
              <a:t>17 </a:t>
            </a:r>
            <a:r>
              <a:rPr lang="ru-RU" sz="1400" b="1" dirty="0">
                <a:solidFill>
                  <a:srgbClr val="002060"/>
                </a:solidFill>
              </a:rPr>
              <a:t>января 2024 г. № </a:t>
            </a:r>
            <a:r>
              <a:rPr lang="ru-RU" sz="1400" b="1" dirty="0" smtClean="0">
                <a:solidFill>
                  <a:srgbClr val="002060"/>
                </a:solidFill>
              </a:rPr>
              <a:t>150/1185-8 </a:t>
            </a:r>
            <a:r>
              <a:rPr lang="ru-RU" sz="1400" b="1" dirty="0">
                <a:solidFill>
                  <a:srgbClr val="002060"/>
                </a:solidFill>
              </a:rPr>
              <a:t>«О Разъяснениях порядка </a:t>
            </a:r>
            <a:r>
              <a:rPr lang="ru-RU" sz="1400" b="1" dirty="0" smtClean="0">
                <a:solidFill>
                  <a:srgbClr val="002060"/>
                </a:solidFill>
              </a:rPr>
              <a:t>работы со списками наблюдателей, представляемыми в территориальные избирательные комиссии </a:t>
            </a:r>
            <a:r>
              <a:rPr lang="ru-RU" sz="1400" b="1" dirty="0">
                <a:solidFill>
                  <a:srgbClr val="002060"/>
                </a:solidFill>
              </a:rPr>
              <a:t>при проведении выборов Президента Российской Федерации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4153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НАПРАВЛЕНИИ 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УКАЗЫВАЕТСЯ</a:t>
            </a: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827584" y="1563638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Фамилия, Имя,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Отчество </a:t>
            </a:r>
            <a:endParaRPr lang="ru-RU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Адрес места жительства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Номер телефона (при наличии)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Номер избирательного участка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Наименование УИК, ТИК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Запись об отсутствии ограничений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ВАЖНО!!!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Направление действительно при предъявлении документа, удостоверяющего личность.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2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Наблюдателями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могут быть:</a:t>
            </a:r>
            <a:endParaRPr lang="ru-RU" sz="2400" b="1" dirty="0" smtClean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810816" y="1416720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Выборные должностные лица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Депутаты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Высшие должностные лица субъектов РФ 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Главы местных администраций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Лица, находящиеся в непосредственном подчинении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этих лиц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Судьи , прокуроры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Члены  ИК  с  правом  решающего  голоса   (если  их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полномочия  не  приостановлены  в  соответствии  с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законом)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Иностранные агенты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2"/>
            <a:ext cx="5760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Наблюдатели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вправе:</a:t>
            </a:r>
            <a:endParaRPr lang="ru-RU" b="1" dirty="0" smtClean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(ст.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</a:t>
            </a:r>
            <a:r>
              <a:rPr lang="ru-RU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Федерального закона № </a:t>
            </a:r>
            <a:r>
              <a:rPr lang="ru-RU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19-ФЗ</a:t>
            </a:r>
            <a:r>
              <a:rPr lang="ru-RU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ctr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802308" y="127717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1)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знакомиться со списками избирателей, в том числе составленными в электронном виде</a:t>
            </a:r>
            <a:r>
              <a:rPr lang="ru-RU" sz="1200" b="1" dirty="0">
                <a:solidFill>
                  <a:srgbClr val="002060"/>
                </a:solidFill>
              </a:rPr>
              <a:t>, сведениями об избирателях, подавших заявления о включении в список избирателей по месту своего нахождения, с реестром заявлений (обращений) о голосовании вне помещения для </a:t>
            </a:r>
            <a:r>
              <a:rPr lang="ru-RU" sz="1200" b="1" dirty="0" smtClean="0">
                <a:solidFill>
                  <a:srgbClr val="002060"/>
                </a:solidFill>
              </a:rPr>
              <a:t>голосования;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indent="355600" algn="just"/>
            <a:r>
              <a:rPr lang="ru-RU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</a:t>
            </a:r>
            <a:r>
              <a:rPr lang="ru-RU" sz="1200" b="1" dirty="0">
                <a:solidFill>
                  <a:srgbClr val="FF0000"/>
                </a:solidFill>
              </a:rPr>
              <a:t>находиться в помещении для голосования</a:t>
            </a:r>
            <a:r>
              <a:rPr lang="ru-RU" sz="1200" b="1" dirty="0">
                <a:solidFill>
                  <a:srgbClr val="002060"/>
                </a:solidFill>
              </a:rPr>
              <a:t> соответствующего избирательного участка в любое </a:t>
            </a:r>
            <a:r>
              <a:rPr lang="ru-RU" sz="1200" b="1" dirty="0" smtClean="0">
                <a:solidFill>
                  <a:srgbClr val="002060"/>
                </a:solidFill>
              </a:rPr>
              <a:t>время в </a:t>
            </a:r>
            <a:r>
              <a:rPr lang="ru-RU" sz="1200" b="1" dirty="0">
                <a:solidFill>
                  <a:srgbClr val="002060"/>
                </a:solidFill>
              </a:rPr>
              <a:t>период осуществления им своих </a:t>
            </a:r>
            <a:r>
              <a:rPr lang="ru-RU" sz="1200" b="1" dirty="0" smtClean="0">
                <a:solidFill>
                  <a:srgbClr val="002060"/>
                </a:solidFill>
              </a:rPr>
              <a:t>полномочий;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indent="355600" algn="just"/>
            <a:r>
              <a:rPr lang="ru-RU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3)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наблюдать за выдачей избирательных бюллетеней </a:t>
            </a:r>
            <a:r>
              <a:rPr lang="ru-RU" sz="1200" b="1" dirty="0" smtClean="0">
                <a:solidFill>
                  <a:srgbClr val="002060"/>
                </a:solidFill>
              </a:rPr>
              <a:t>избирателям;</a:t>
            </a:r>
            <a:endParaRPr lang="ru-RU" sz="12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/>
            <a:r>
              <a:rPr lang="ru-RU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4) </a:t>
            </a:r>
            <a:r>
              <a:rPr lang="ru-RU" sz="1200" b="1" dirty="0">
                <a:solidFill>
                  <a:srgbClr val="FF0000"/>
                </a:solidFill>
              </a:rPr>
              <a:t>присутствовать при голосовании избирателей вне помещения </a:t>
            </a:r>
            <a:r>
              <a:rPr lang="ru-RU" sz="1200" b="1" dirty="0">
                <a:solidFill>
                  <a:srgbClr val="002060"/>
                </a:solidFill>
              </a:rPr>
              <a:t>для </a:t>
            </a:r>
            <a:r>
              <a:rPr lang="ru-RU" sz="1200" b="1" dirty="0" smtClean="0">
                <a:solidFill>
                  <a:srgbClr val="002060"/>
                </a:solidFill>
              </a:rPr>
              <a:t>голосования;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indent="355600" algn="just"/>
            <a:r>
              <a:rPr lang="ru-RU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5)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присутствовать при проведении голосования с использованием дополнительных форм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голосования; </a:t>
            </a:r>
            <a:endParaRPr lang="ru-RU" sz="12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/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ru-RU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ru-RU" sz="1200" b="1" dirty="0">
                <a:solidFill>
                  <a:srgbClr val="FF0000"/>
                </a:solidFill>
              </a:rPr>
              <a:t>наблюдать за подсчетом числа избирателей</a:t>
            </a:r>
            <a:r>
              <a:rPr lang="ru-RU" sz="1200" b="1" dirty="0">
                <a:solidFill>
                  <a:srgbClr val="002060"/>
                </a:solidFill>
              </a:rPr>
              <a:t>, внесенных в списки избирателей, </a:t>
            </a:r>
            <a:r>
              <a:rPr lang="ru-RU" sz="1200" b="1" dirty="0" smtClean="0">
                <a:solidFill>
                  <a:srgbClr val="002060"/>
                </a:solidFill>
              </a:rPr>
              <a:t>избирательных бюллетеней</a:t>
            </a:r>
            <a:r>
              <a:rPr lang="ru-RU" sz="1200" b="1" dirty="0">
                <a:solidFill>
                  <a:srgbClr val="002060"/>
                </a:solidFill>
              </a:rPr>
              <a:t>, выданных избирателям, погашенных избирательных </a:t>
            </a:r>
            <a:r>
              <a:rPr lang="ru-RU" sz="1200" b="1" dirty="0" smtClean="0">
                <a:solidFill>
                  <a:srgbClr val="002060"/>
                </a:solidFill>
              </a:rPr>
              <a:t>бюллетеней;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indent="355600" algn="just"/>
            <a:r>
              <a:rPr lang="ru-RU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7) </a:t>
            </a:r>
            <a:r>
              <a:rPr lang="ru-RU" sz="1200" b="1" dirty="0">
                <a:solidFill>
                  <a:srgbClr val="FF0000"/>
                </a:solidFill>
              </a:rPr>
              <a:t>наблюдать за подсчетом голосов </a:t>
            </a:r>
            <a:r>
              <a:rPr lang="ru-RU" sz="1200" b="1" dirty="0">
                <a:solidFill>
                  <a:srgbClr val="002060"/>
                </a:solidFill>
              </a:rPr>
              <a:t>избирателей на избирательном участке на расстоянии и в условиях, обеспечивающих ему обозримость содержащихся в избирательных бюллетенях отметок </a:t>
            </a:r>
            <a:r>
              <a:rPr lang="ru-RU" sz="1200" b="1" dirty="0" smtClean="0">
                <a:solidFill>
                  <a:srgbClr val="002060"/>
                </a:solidFill>
              </a:rPr>
              <a:t>избирателей;</a:t>
            </a:r>
            <a:endParaRPr lang="ru-RU" sz="12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/>
            <a:r>
              <a:rPr lang="ru-RU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8) </a:t>
            </a:r>
            <a:r>
              <a:rPr lang="ru-RU" sz="1200" b="1" dirty="0">
                <a:solidFill>
                  <a:srgbClr val="FF0000"/>
                </a:solidFill>
              </a:rPr>
              <a:t>визуально знакомиться с любым </a:t>
            </a:r>
            <a:r>
              <a:rPr lang="ru-RU" sz="1200" b="1" dirty="0">
                <a:solidFill>
                  <a:srgbClr val="002060"/>
                </a:solidFill>
              </a:rPr>
              <a:t>заполненным или незаполненным </a:t>
            </a:r>
            <a:r>
              <a:rPr lang="ru-RU" sz="1200" b="1" dirty="0">
                <a:solidFill>
                  <a:srgbClr val="FF0000"/>
                </a:solidFill>
              </a:rPr>
              <a:t>избирательным бюллетенем </a:t>
            </a:r>
            <a:r>
              <a:rPr lang="ru-RU" sz="1200" b="1" dirty="0">
                <a:solidFill>
                  <a:srgbClr val="002060"/>
                </a:solidFill>
              </a:rPr>
              <a:t>при подсчете голосов избирателей; 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indent="355600" algn="just"/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9)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наблюдать </a:t>
            </a:r>
            <a:r>
              <a:rPr lang="ru-RU" sz="1200" b="1" dirty="0">
                <a:solidFill>
                  <a:srgbClr val="FF0000"/>
                </a:solidFill>
              </a:rPr>
              <a:t>за составлением избирательной комиссией протокола об итогах голосования </a:t>
            </a:r>
            <a:r>
              <a:rPr lang="ru-RU" sz="1200" b="1" dirty="0">
                <a:solidFill>
                  <a:srgbClr val="002060"/>
                </a:solidFill>
              </a:rPr>
              <a:t>и иных документов в период осуществления своих </a:t>
            </a:r>
            <a:r>
              <a:rPr lang="ru-RU" sz="1200" b="1" dirty="0" smtClean="0">
                <a:solidFill>
                  <a:srgbClr val="002060"/>
                </a:solidFill>
              </a:rPr>
              <a:t>полномочий;</a:t>
            </a:r>
            <a:endParaRPr lang="ru-RU" sz="12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/>
            <a:r>
              <a:rPr lang="ru-RU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10) </a:t>
            </a:r>
            <a:r>
              <a:rPr lang="ru-RU" sz="1200" b="1" dirty="0">
                <a:solidFill>
                  <a:srgbClr val="FF0000"/>
                </a:solidFill>
              </a:rPr>
              <a:t>обращаться с предложениями и замечаниями </a:t>
            </a:r>
            <a:r>
              <a:rPr lang="ru-RU" sz="1200" b="1" dirty="0">
                <a:solidFill>
                  <a:srgbClr val="002060"/>
                </a:solidFill>
              </a:rPr>
              <a:t>по вопросам организации голосования к </a:t>
            </a:r>
            <a:r>
              <a:rPr lang="ru-RU" sz="1200" b="1" dirty="0" smtClean="0">
                <a:solidFill>
                  <a:srgbClr val="002060"/>
                </a:solidFill>
              </a:rPr>
              <a:t>председателю соответствующей </a:t>
            </a:r>
            <a:r>
              <a:rPr lang="ru-RU" sz="1200" b="1" dirty="0">
                <a:solidFill>
                  <a:srgbClr val="002060"/>
                </a:solidFill>
              </a:rPr>
              <a:t>избирательной комиссии, а в случае его отсутствия к лицу, его </a:t>
            </a:r>
            <a:r>
              <a:rPr lang="ru-RU" sz="1200" b="1" dirty="0" smtClean="0">
                <a:solidFill>
                  <a:srgbClr val="002060"/>
                </a:solidFill>
              </a:rPr>
              <a:t>замещающему;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Наблюдатели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вправе:</a:t>
            </a:r>
            <a:endParaRPr lang="ru-RU" b="1" dirty="0" smtClean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(п. </a:t>
            </a: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ru-RU" sz="16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</a:t>
            </a:r>
            <a:r>
              <a:rPr lang="ru-RU" sz="16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</a:t>
            </a:r>
            <a:r>
              <a:rPr lang="ru-RU" sz="16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Федерального закона № </a:t>
            </a:r>
            <a:r>
              <a:rPr lang="ru-RU" sz="16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19-ФЗ</a:t>
            </a:r>
            <a:r>
              <a:rPr lang="ru-RU" sz="16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ctr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772592" y="1330117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25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11)</a:t>
            </a:r>
            <a:r>
              <a:rPr lang="ru-RU" sz="12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50" b="1" dirty="0" smtClean="0">
                <a:solidFill>
                  <a:srgbClr val="FF0000"/>
                </a:solidFill>
              </a:rPr>
              <a:t>знакомиться с протоколом избирательной комиссии</a:t>
            </a:r>
            <a:r>
              <a:rPr lang="ru-RU" sz="1250" b="1" dirty="0" smtClean="0">
                <a:solidFill>
                  <a:srgbClr val="002060"/>
                </a:solidFill>
              </a:rPr>
              <a:t>, в которую направлен наблюдатель, и протоколами непосредственно нижестоящих избирательных комиссий об итогах голосования, о результатах выборов, с документами, прилагаемыми к протоколам об итогах голосования, о результатах выборов, получать от соответствующей избирательной комиссии заверенные копии указанных протоколов;</a:t>
            </a:r>
            <a:endParaRPr lang="ru-RU" sz="125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/>
            <a:r>
              <a:rPr lang="ru-RU" sz="125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12) </a:t>
            </a:r>
            <a:r>
              <a:rPr lang="ru-RU" sz="1250" b="1" dirty="0" smtClean="0">
                <a:solidFill>
                  <a:srgbClr val="FF0000"/>
                </a:solidFill>
              </a:rPr>
              <a:t>обжаловать решения и действия (бездействие) избирательной комиссии</a:t>
            </a:r>
            <a:r>
              <a:rPr lang="ru-RU" sz="1250" b="1" dirty="0" smtClean="0">
                <a:solidFill>
                  <a:srgbClr val="002060"/>
                </a:solidFill>
              </a:rPr>
              <a:t>, в которую он направлен, в непосредственно вышестоящую избирательную комиссию или в суд;</a:t>
            </a:r>
            <a:endParaRPr lang="ru-RU" sz="125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/>
            <a:r>
              <a:rPr lang="ru-RU" sz="125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13) </a:t>
            </a:r>
            <a:r>
              <a:rPr lang="ru-RU" sz="1250" b="1" dirty="0" smtClean="0">
                <a:solidFill>
                  <a:srgbClr val="FF0000"/>
                </a:solidFill>
              </a:rPr>
              <a:t>присутствовать при перемещении бюллетеней </a:t>
            </a:r>
            <a:r>
              <a:rPr lang="ru-RU" sz="1250" b="1" dirty="0" smtClean="0">
                <a:solidFill>
                  <a:srgbClr val="002060"/>
                </a:solidFill>
              </a:rPr>
              <a:t>в сейф-пакет;</a:t>
            </a:r>
            <a:endParaRPr lang="ru-RU" sz="125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/>
            <a:r>
              <a:rPr lang="ru-RU" sz="125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14)</a:t>
            </a:r>
            <a:r>
              <a:rPr lang="ru-RU" sz="12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50" b="1" dirty="0">
                <a:solidFill>
                  <a:srgbClr val="FF0000"/>
                </a:solidFill>
              </a:rPr>
              <a:t>поставить подпись на сейф-пакете</a:t>
            </a:r>
            <a:r>
              <a:rPr lang="ru-RU" sz="1250" b="1" dirty="0">
                <a:solidFill>
                  <a:srgbClr val="002060"/>
                </a:solidFill>
              </a:rPr>
              <a:t>, но вне индикаторной ленты, после запечатывания сейф-пакета </a:t>
            </a:r>
            <a:endParaRPr lang="ru-RU" sz="125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/>
            <a:r>
              <a:rPr lang="ru-RU" sz="125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15) </a:t>
            </a:r>
            <a:r>
              <a:rPr lang="ru-RU" sz="1250" b="1" dirty="0">
                <a:solidFill>
                  <a:srgbClr val="FF0000"/>
                </a:solidFill>
              </a:rPr>
              <a:t>присутствовать при повторном подсчете голосов </a:t>
            </a:r>
            <a:r>
              <a:rPr lang="ru-RU" sz="1250" b="1" dirty="0">
                <a:solidFill>
                  <a:srgbClr val="002060"/>
                </a:solidFill>
              </a:rPr>
              <a:t>избирателей в соответствующих избирательных </a:t>
            </a:r>
            <a:r>
              <a:rPr lang="ru-RU" sz="1250" b="1" dirty="0" smtClean="0">
                <a:solidFill>
                  <a:srgbClr val="002060"/>
                </a:solidFill>
              </a:rPr>
              <a:t>комиссиях; </a:t>
            </a:r>
            <a:endParaRPr lang="ru-RU" sz="125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/>
            <a:r>
              <a:rPr lang="ru-RU" sz="125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16)</a:t>
            </a:r>
            <a:r>
              <a:rPr lang="ru-RU" sz="12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50" b="1" dirty="0">
                <a:solidFill>
                  <a:srgbClr val="FF0000"/>
                </a:solidFill>
              </a:rPr>
              <a:t>производить</a:t>
            </a:r>
            <a:r>
              <a:rPr lang="ru-RU" sz="1250" b="1" dirty="0">
                <a:solidFill>
                  <a:srgbClr val="002060"/>
                </a:solidFill>
              </a:rPr>
              <a:t> в помещении для голосования (с того места, которое определено председателем участковой избирательной комиссии) </a:t>
            </a:r>
            <a:r>
              <a:rPr lang="ru-RU" sz="1250" b="1" dirty="0">
                <a:solidFill>
                  <a:srgbClr val="FF0000"/>
                </a:solidFill>
              </a:rPr>
              <a:t>фото- и (или) видеосъемку</a:t>
            </a:r>
            <a:r>
              <a:rPr lang="ru-RU" sz="1250" b="1" dirty="0">
                <a:solidFill>
                  <a:srgbClr val="002060"/>
                </a:solidFill>
              </a:rPr>
              <a:t>, предварительно уведомив об этом председателя, заместителя председателя или секретаря участковой избирательной комиссии</a:t>
            </a:r>
            <a:r>
              <a:rPr lang="ru-RU" sz="1250" b="1" dirty="0" smtClean="0">
                <a:solidFill>
                  <a:srgbClr val="002060"/>
                </a:solidFill>
              </a:rPr>
              <a:t> ;</a:t>
            </a:r>
            <a:endParaRPr lang="ru-RU" sz="125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/>
            <a:r>
              <a:rPr lang="ru-RU" sz="125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17) </a:t>
            </a:r>
            <a:r>
              <a:rPr lang="ru-RU" sz="1250" b="1" dirty="0">
                <a:solidFill>
                  <a:srgbClr val="FF0000"/>
                </a:solidFill>
              </a:rPr>
              <a:t>носить нагрудный знак, не содержащий признаков предвыборной агитации</a:t>
            </a:r>
            <a:r>
              <a:rPr lang="ru-RU" sz="1250" b="1" dirty="0">
                <a:solidFill>
                  <a:srgbClr val="002060"/>
                </a:solidFill>
              </a:rPr>
              <a:t>, </a:t>
            </a:r>
            <a:r>
              <a:rPr lang="ru-RU" sz="125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указанием своего статуса, своих ФИО, а также ФИО зарегистрированного кандидата, наименования политической партии либо субъекта общественного контроля, направивших наблюдателя в </a:t>
            </a:r>
            <a:r>
              <a:rPr lang="ru-RU" sz="125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ИК (</a:t>
            </a:r>
            <a:r>
              <a:rPr lang="ru-RU" sz="1250" b="1" dirty="0" smtClean="0">
                <a:solidFill>
                  <a:srgbClr val="002060"/>
                </a:solidFill>
              </a:rPr>
              <a:t>по </a:t>
            </a:r>
            <a:r>
              <a:rPr lang="ru-RU" sz="1250" b="1" dirty="0">
                <a:solidFill>
                  <a:srgbClr val="002060"/>
                </a:solidFill>
              </a:rPr>
              <a:t>форме, установленной ЦИК </a:t>
            </a:r>
            <a:r>
              <a:rPr lang="ru-RU" sz="1250" b="1" dirty="0" smtClean="0">
                <a:solidFill>
                  <a:srgbClr val="002060"/>
                </a:solidFill>
              </a:rPr>
              <a:t>России);</a:t>
            </a:r>
            <a:endParaRPr lang="ru-RU" sz="125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8" name="Picture 4" descr="http://tik03.iklo.ru/images/2024/video_2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5150" r="3257" b="4569"/>
          <a:stretch/>
        </p:blipFill>
        <p:spPr bwMode="auto">
          <a:xfrm>
            <a:off x="2019301" y="508001"/>
            <a:ext cx="54991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2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Наблюдателям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запрещено:</a:t>
            </a:r>
            <a:endParaRPr lang="ru-RU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п. </a:t>
            </a: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</a:t>
            </a:r>
            <a:r>
              <a:rPr lang="ru-RU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 </a:t>
            </a:r>
            <a:r>
              <a:rPr lang="ru-RU" sz="16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Федерального закона № </a:t>
            </a:r>
            <a:r>
              <a:rPr lang="ru-RU" sz="16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19-ФЗ</a:t>
            </a:r>
            <a:r>
              <a:rPr lang="ru-RU" sz="16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ctr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789608" y="1491630"/>
            <a:ext cx="77768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600" b="1" dirty="0">
                <a:solidFill>
                  <a:srgbClr val="FF0000"/>
                </a:solidFill>
              </a:rPr>
              <a:t>1)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002060"/>
                </a:solidFill>
              </a:rPr>
              <a:t>выдавать избирателям избирательные бюллетени;</a:t>
            </a:r>
          </a:p>
          <a:p>
            <a:pPr indent="355600" algn="just"/>
            <a:r>
              <a:rPr lang="ru-RU" sz="1600" b="1" dirty="0">
                <a:solidFill>
                  <a:srgbClr val="FF0000"/>
                </a:solidFill>
              </a:rPr>
              <a:t>2)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002060"/>
                </a:solidFill>
              </a:rPr>
              <a:t>расписываться за избирателя, в том числе по его просьбе, в получении избирательных бюллетеней;</a:t>
            </a:r>
          </a:p>
          <a:p>
            <a:pPr indent="355600" algn="just"/>
            <a:r>
              <a:rPr lang="ru-RU" sz="1600" b="1" dirty="0">
                <a:solidFill>
                  <a:srgbClr val="FF0000"/>
                </a:solidFill>
              </a:rPr>
              <a:t>3)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002060"/>
                </a:solidFill>
              </a:rPr>
              <a:t>заполнять за избирателя, в том числе по его просьбе, избирательные бюллетени;</a:t>
            </a:r>
          </a:p>
          <a:p>
            <a:pPr indent="355600" algn="just"/>
            <a:r>
              <a:rPr lang="ru-RU" sz="1600" b="1" dirty="0">
                <a:solidFill>
                  <a:srgbClr val="FF0000"/>
                </a:solidFill>
              </a:rPr>
              <a:t>4)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002060"/>
                </a:solidFill>
              </a:rPr>
              <a:t>предпринимать действия, нарушающие тайну голосования;</a:t>
            </a:r>
          </a:p>
          <a:p>
            <a:pPr indent="355600" algn="just"/>
            <a:r>
              <a:rPr lang="ru-RU" sz="1600" b="1" dirty="0">
                <a:solidFill>
                  <a:srgbClr val="FF0000"/>
                </a:solidFill>
              </a:rPr>
              <a:t>5)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002060"/>
                </a:solidFill>
              </a:rPr>
              <a:t>принимать непосредственное участие в проводимом членами избирательной комиссии с правом решающего голоса подсчете избирательных бюллетеней;</a:t>
            </a:r>
          </a:p>
          <a:p>
            <a:pPr indent="355600" algn="just"/>
            <a:r>
              <a:rPr lang="ru-RU" sz="1600" b="1" dirty="0">
                <a:solidFill>
                  <a:srgbClr val="FF0000"/>
                </a:solidFill>
              </a:rPr>
              <a:t>6) </a:t>
            </a:r>
            <a:r>
              <a:rPr lang="ru-RU" sz="1600" b="1" dirty="0">
                <a:solidFill>
                  <a:srgbClr val="002060"/>
                </a:solidFill>
              </a:rPr>
              <a:t>совершать действия, препятствующие работе избирательной комиссии;</a:t>
            </a:r>
          </a:p>
          <a:p>
            <a:pPr indent="355600" algn="just"/>
            <a:r>
              <a:rPr lang="ru-RU" sz="1600" b="1" dirty="0">
                <a:solidFill>
                  <a:srgbClr val="FF0000"/>
                </a:solidFill>
              </a:rPr>
              <a:t>7) </a:t>
            </a:r>
            <a:r>
              <a:rPr lang="ru-RU" sz="1600" b="1" dirty="0">
                <a:solidFill>
                  <a:srgbClr val="002060"/>
                </a:solidFill>
              </a:rPr>
              <a:t>вести предвыборную агитацию среди избирателей;</a:t>
            </a:r>
          </a:p>
          <a:p>
            <a:pPr indent="355600" algn="just"/>
            <a:r>
              <a:rPr lang="ru-RU" sz="1600" b="1" dirty="0">
                <a:solidFill>
                  <a:srgbClr val="FF0000"/>
                </a:solidFill>
              </a:rPr>
              <a:t>8</a:t>
            </a:r>
            <a:r>
              <a:rPr lang="ru-RU" sz="1600" b="1" dirty="0" smtClean="0">
                <a:solidFill>
                  <a:srgbClr val="FF0000"/>
                </a:solidFill>
              </a:rPr>
              <a:t>)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участвовать в принятии решений соответствующей избирательной комиссией.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2"/>
            <a:ext cx="5760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Иностранные (международные) НАБЛЮДАТЕЛИ</a:t>
            </a:r>
          </a:p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</a:t>
            </a:r>
            <a:r>
              <a:rPr lang="ru-RU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1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 </a:t>
            </a:r>
            <a:r>
              <a:rPr lang="ru-RU" sz="14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Федерального закона № </a:t>
            </a:r>
            <a:r>
              <a:rPr lang="ru-RU" sz="14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19-ФЗ</a:t>
            </a:r>
            <a:r>
              <a:rPr lang="ru-RU" sz="14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ctr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539552" y="1357848"/>
            <a:ext cx="8136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ккредитуются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ЦИК России при наличии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приглашения.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Срок </a:t>
            </a:r>
            <a:r>
              <a:rPr lang="ru-RU" sz="1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полномочий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начинается со дня аккредитации в ЦИК России и заканчивается в день официального опубликования общих результатов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выборов Президента РФ.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Вправе</a:t>
            </a:r>
            <a:r>
              <a:rPr lang="ru-RU" sz="1600" b="1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с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момента начала работы УИК в день (дни) голосования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присутствовать на избирательном участке</a:t>
            </a:r>
            <a:r>
              <a:rPr lang="ru-RU" sz="1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присутствовать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ИК </a:t>
            </a:r>
            <a:r>
              <a:rPr lang="ru-RU" sz="1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установлении ими итогов голосования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составлении протоколов об итогах голосования,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повторном подсчете голосов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избирателей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ВАЖНО!!! </a:t>
            </a:r>
            <a:r>
              <a:rPr lang="ru-RU" sz="1600" b="1" dirty="0" smtClean="0">
                <a:solidFill>
                  <a:srgbClr val="002060"/>
                </a:solidFill>
              </a:rPr>
              <a:t>Постановление ЦИК РФ от </a:t>
            </a:r>
            <a:r>
              <a:rPr lang="ru-RU" sz="1600" b="1" dirty="0">
                <a:solidFill>
                  <a:srgbClr val="002060"/>
                </a:solidFill>
              </a:rPr>
              <a:t>31 января 2024 г. № </a:t>
            </a:r>
            <a:r>
              <a:rPr lang="ru-RU" sz="1600" b="1" dirty="0" smtClean="0">
                <a:solidFill>
                  <a:srgbClr val="002060"/>
                </a:solidFill>
              </a:rPr>
              <a:t>153/1218-8 «</a:t>
            </a:r>
            <a:r>
              <a:rPr lang="ru-RU" sz="1600" b="1" dirty="0">
                <a:solidFill>
                  <a:srgbClr val="002060"/>
                </a:solidFill>
              </a:rPr>
              <a:t>О Разъяснениях порядка деятельности иностранных (международных) наблюдателей при проведении выборов Президента Российской Федерации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Фото- и (или) видеосъёмка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помещении для голосования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895524" y="372387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Важно !!!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места, определенного председателем УИК, с предварительным уведомлением председателя, заместителя председателя или секретаря УИК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lvl="0" indent="355600" algn="just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22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059832" y="1419622"/>
            <a:ext cx="2947715" cy="948180"/>
            <a:chOff x="2915829" y="0"/>
            <a:chExt cx="3456387" cy="10942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915829" y="0"/>
              <a:ext cx="3456387" cy="109428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69248" y="53419"/>
              <a:ext cx="3349549" cy="987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ВПРАВЕ ОСУЩЕСТВЛЯТЬ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971599" y="2749878"/>
            <a:ext cx="2808313" cy="685968"/>
            <a:chOff x="70113" y="1383933"/>
            <a:chExt cx="3202865" cy="109766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0113" y="1383933"/>
              <a:ext cx="3202865" cy="109766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23696" y="1437516"/>
              <a:ext cx="3095699" cy="990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002060"/>
                  </a:solidFill>
                </a:rPr>
                <a:t>наблюдатель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28331" y="2602862"/>
            <a:ext cx="3116258" cy="990495"/>
            <a:chOff x="5963082" y="1536756"/>
            <a:chExt cx="3116258" cy="99049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987783" y="1704127"/>
              <a:ext cx="2863384" cy="66561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963082" y="1536756"/>
              <a:ext cx="3116258" cy="990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002060"/>
                  </a:solidFill>
                </a:rPr>
                <a:t>а</a:t>
              </a:r>
              <a:r>
                <a:rPr lang="ru-RU" sz="2000" b="1" kern="1200" dirty="0" smtClean="0">
                  <a:solidFill>
                    <a:srgbClr val="002060"/>
                  </a:solidFill>
                </a:rPr>
                <a:t>ккредитованный </a:t>
              </a:r>
              <a:r>
                <a:rPr lang="ru-RU" sz="2000" b="1" kern="1200" dirty="0">
                  <a:solidFill>
                    <a:srgbClr val="002060"/>
                  </a:solidFill>
                </a:rPr>
                <a:t>представитель СМИ</a:t>
              </a:r>
            </a:p>
          </p:txBody>
        </p:sp>
      </p:grpSp>
      <p:sp>
        <p:nvSpPr>
          <p:cNvPr id="16" name="Прямая соединительная линия 3"/>
          <p:cNvSpPr/>
          <p:nvPr/>
        </p:nvSpPr>
        <p:spPr>
          <a:xfrm rot="9300445">
            <a:off x="3018733" y="2433874"/>
            <a:ext cx="769677" cy="1303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8555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ая соединительная линия 3"/>
          <p:cNvSpPr/>
          <p:nvPr/>
        </p:nvSpPr>
        <p:spPr>
          <a:xfrm rot="1637843" flipV="1">
            <a:off x="5079636" y="2413632"/>
            <a:ext cx="414491" cy="525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847972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281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3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Особенности фото- и видеосъёмки в день голосования</a:t>
            </a:r>
          </a:p>
          <a:p>
            <a:pPr algn="ctr"/>
            <a:r>
              <a:rPr lang="ru-RU" sz="13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(п. 17 ст. 23 Федерального закона № 67-ФЗ)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756329-5323-B20F-8E8C-EA440F4046A0}"/>
              </a:ext>
            </a:extLst>
          </p:cNvPr>
          <p:cNvSpPr txBox="1"/>
          <p:nvPr/>
        </p:nvSpPr>
        <p:spPr>
          <a:xfrm>
            <a:off x="539552" y="1347614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ЗАПРЕТЫ</a:t>
            </a:r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/>
          </a:p>
          <a:p>
            <a:endParaRPr lang="ru-RU" sz="1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480628"/>
              </p:ext>
            </p:extLst>
          </p:nvPr>
        </p:nvGraphicFramePr>
        <p:xfrm>
          <a:off x="539552" y="1851670"/>
          <a:ext cx="8064896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FF0000"/>
                          </a:solidFill>
                        </a:rPr>
                        <a:t>Цель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 - соблюсти тайну голосования</a:t>
                      </a:r>
                    </a:p>
                    <a:p>
                      <a:pPr algn="ctr"/>
                      <a:endParaRPr lang="ru-RU" sz="15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500" baseline="0" dirty="0" smtClean="0">
                          <a:solidFill>
                            <a:srgbClr val="FF0000"/>
                          </a:solidFill>
                        </a:rPr>
                        <a:t>НЕЛЬЗЯ:</a:t>
                      </a:r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FF0000"/>
                          </a:solidFill>
                        </a:rPr>
                        <a:t>Цель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 – охрана персональных данных</a:t>
                      </a:r>
                    </a:p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FF0000"/>
                          </a:solidFill>
                        </a:rPr>
                        <a:t>НЕЛЬЗЯ:</a:t>
                      </a:r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algn="just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          х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 кабинки для голосования с людьми,</a:t>
                      </a:r>
                    </a:p>
                    <a:p>
                      <a:pPr algn="just"/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             процесс заполнения бюллетеней в них; </a:t>
                      </a:r>
                    </a:p>
                    <a:p>
                      <a:pPr algn="just"/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             ящики для голосования</a:t>
                      </a:r>
                    </a:p>
                    <a:p>
                      <a:pPr algn="just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          х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 бюллетени граждан с отметками </a:t>
                      </a:r>
                    </a:p>
                    <a:p>
                      <a:pPr algn="just"/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            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до подсчёта)</a:t>
                      </a:r>
                    </a:p>
                    <a:p>
                      <a:pPr algn="just"/>
                      <a:endParaRPr lang="ru-RU" sz="15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     х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 списки избирателей</a:t>
                      </a:r>
                    </a:p>
                    <a:p>
                      <a:pPr algn="just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     х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 заявление о голосовании вне помещения</a:t>
                      </a:r>
                    </a:p>
                    <a:p>
                      <a:pPr algn="just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</a:rPr>
                        <a:t> иные документы, где есть персональные  </a:t>
                      </a:r>
                    </a:p>
                    <a:p>
                      <a:pPr algn="just"/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</a:rPr>
                        <a:t>         данные</a:t>
                      </a:r>
                      <a:endParaRPr lang="ru-RU" sz="15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3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ФОТО- И ВИДЕОСЪЁМКИ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756329-5323-B20F-8E8C-EA440F4046A0}"/>
              </a:ext>
            </a:extLst>
          </p:cNvPr>
          <p:cNvSpPr txBox="1"/>
          <p:nvPr/>
        </p:nvSpPr>
        <p:spPr>
          <a:xfrm>
            <a:off x="572957" y="1203598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1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зображение гражданина 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должно быть основным элементом </a:t>
            </a:r>
            <a:r>
              <a:rPr lang="ru-RU" sz="1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фотокадра (видеоряда);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документах не должно быть различными 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персональные данные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1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 интервьюировании 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избирателей</a:t>
            </a:r>
            <a:r>
              <a:rPr lang="ru-RU" sz="1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необходимо 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ставить их в известность</a:t>
            </a:r>
            <a:r>
              <a:rPr lang="ru-RU" sz="1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 проведении съёмки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sz="14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елфи</a:t>
            </a:r>
            <a:r>
              <a:rPr lang="ru-RU" sz="1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можно делать при 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соблюдении тайны голосования </a:t>
            </a:r>
            <a:r>
              <a:rPr lang="ru-RU" sz="1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конфиденциальности персональных данных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1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 фото- и видеосъёмке вне помещения для голосования (дома у избирателя) необходимо 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запросить согласие </a:t>
            </a:r>
            <a:r>
              <a:rPr lang="ru-RU" sz="1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 хозяина дома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sz="1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ъёмка 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должна </a:t>
            </a:r>
            <a:r>
              <a:rPr lang="ru-RU" sz="1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создавать 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помехи процессу голосования</a:t>
            </a:r>
            <a:r>
              <a:rPr lang="ru-RU" sz="1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работе участковой избирательной комиссии, 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мешать избирателям</a:t>
            </a:r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39503"/>
            <a:ext cx="6048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Взаимодействие ИК с наблюдателями, представителями СМИ, кандидатами, присутствующими при голосовании и подсчёте голосов  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756329-5323-B20F-8E8C-EA440F4046A0}"/>
              </a:ext>
            </a:extLst>
          </p:cNvPr>
          <p:cNvSpPr txBox="1"/>
          <p:nvPr/>
        </p:nvSpPr>
        <p:spPr>
          <a:xfrm>
            <a:off x="611560" y="1416721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Проверить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документы и удостовериться в статусе присутствующих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лиц.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lvl="0" algn="just"/>
            <a:r>
              <a:rPr lang="ru-RU" sz="1600" b="1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Занести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сведения о присутствующих лицах в соответствующий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список.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lvl="0" algn="just"/>
            <a:r>
              <a:rPr lang="ru-RU" sz="1600" b="1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Принимать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от присутствующих лиц предложения и замечания. </a:t>
            </a:r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 Незамедлительно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реагировать на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них.    </a:t>
            </a:r>
          </a:p>
          <a:p>
            <a:pPr lvl="0" algn="just"/>
            <a:r>
              <a:rPr lang="ru-RU" sz="16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Если к председателю УИК обращаются с сообщением о правонарушении, необходимо: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 Принять меры по пресечению правонарушения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 Коллегиально рассмотреть обращение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 Принять соответствующее решение УИК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 Выдать копию решению заявителю</a:t>
            </a:r>
          </a:p>
          <a:p>
            <a:pPr lvl="0" indent="450850" algn="just"/>
            <a:endParaRPr lang="ru-RU" sz="1600" b="1" dirty="0">
              <a:solidFill>
                <a:srgbClr val="002060"/>
              </a:solidFill>
            </a:endParaRPr>
          </a:p>
          <a:p>
            <a:pPr lvl="0" algn="just"/>
            <a:r>
              <a:rPr lang="ru-RU" sz="1600" b="1" dirty="0" smtClean="0">
                <a:solidFill>
                  <a:srgbClr val="FF0000"/>
                </a:solidFill>
              </a:rPr>
              <a:t>ВАЖНО!!!  </a:t>
            </a:r>
            <a:r>
              <a:rPr lang="ru-RU" sz="1600" b="1" dirty="0" smtClean="0">
                <a:solidFill>
                  <a:srgbClr val="002060"/>
                </a:solidFill>
              </a:rPr>
              <a:t>Поддержание </a:t>
            </a:r>
            <a:r>
              <a:rPr lang="ru-RU" sz="1600" b="1" dirty="0" smtClean="0">
                <a:solidFill>
                  <a:srgbClr val="FF0000"/>
                </a:solidFill>
              </a:rPr>
              <a:t>доброжелательных отношений  </a:t>
            </a:r>
            <a:r>
              <a:rPr lang="ru-RU" sz="1600" b="1" dirty="0" smtClean="0">
                <a:solidFill>
                  <a:srgbClr val="002060"/>
                </a:solidFill>
              </a:rPr>
              <a:t>со  всеми  присутствующими – </a:t>
            </a:r>
          </a:p>
          <a:p>
            <a:pPr lvl="0" algn="just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</a:t>
            </a:r>
            <a:r>
              <a:rPr lang="ru-RU" sz="1600" b="1" dirty="0" smtClean="0">
                <a:solidFill>
                  <a:srgbClr val="FF0000"/>
                </a:solidFill>
              </a:rPr>
              <a:t>основа рабочей обстановки </a:t>
            </a:r>
            <a:r>
              <a:rPr lang="ru-RU" sz="1600" b="1" dirty="0" smtClean="0">
                <a:solidFill>
                  <a:srgbClr val="002060"/>
                </a:solidFill>
              </a:rPr>
              <a:t>в дни голосования.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39503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756329-5323-B20F-8E8C-EA440F4046A0}"/>
              </a:ext>
            </a:extLst>
          </p:cNvPr>
          <p:cNvSpPr txBox="1"/>
          <p:nvPr/>
        </p:nvSpPr>
        <p:spPr>
          <a:xfrm>
            <a:off x="586605" y="221171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 descr="https://sao.mos.ru/upload/medialibrary/fb5/videonablyudenie-na-vyborak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3518"/>
            <a:ext cx="6408712" cy="418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100" name="Picture 4" descr="https://files.oprf.ru/storage/images/live_stream_previews/B9o3xMhbtMXLPPvQsqv3Rx3sJqBLrg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3518"/>
            <a:ext cx="6118808" cy="40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122" name="Picture 2" descr="http://luhniva.ru/wp-content/uploads/2020/06/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7616" r="2526"/>
          <a:stretch/>
        </p:blipFill>
        <p:spPr bwMode="auto">
          <a:xfrm>
            <a:off x="539552" y="352483"/>
            <a:ext cx="7992888" cy="46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2"/>
            <a:ext cx="57606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ЛИЦА, УКАЗАННЫЕ В ЗАКОНЕ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праве присутствовать на заседаниях ИК</a:t>
            </a: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(п. </a:t>
            </a: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16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ст. </a:t>
            </a: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</a:t>
            </a:r>
            <a:r>
              <a:rPr lang="ru-RU" sz="16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Федерального закона № 19-ФЗ)</a:t>
            </a:r>
          </a:p>
          <a:p>
            <a:pPr algn="ctr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827584" y="1460260"/>
            <a:ext cx="77768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всех заседаниях ИК </a:t>
            </a:r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вправе присутствовать: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effectLst>
                  <a:outerShdw dist="63500" sx="1000" sy="1000" algn="ctr" rotWithShape="0">
                    <a:schemeClr val="tx1"/>
                  </a:outerShdw>
                </a:effectLst>
              </a:rPr>
              <a:t>при подсчете голосов, работе со списками избирателей, с избирательными бюллетенями, протоколами об итогах голосования и со сводными таблицами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ru-RU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Зарегистрированный кандидат 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Доверенное лицо кандидата 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Уполномоченный </a:t>
            </a: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представитель кандидата по финансовым вопросам 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Члены вышестоящих ИК с правом решающего голоса и работники их аппаратов 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Представители СМИ </a:t>
            </a:r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(только аккредитованные) </a:t>
            </a:r>
            <a:endParaRPr lang="ru-RU" sz="1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8351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Наблюдатели, иностранные  (международные) наблюдатели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170" name="Picture 2" descr="https://idel-tat.ru/images/uploads/ckeditor/jpg/5d77817a07094_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36" y="1347614"/>
            <a:ext cx="3664190" cy="206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350785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600" b="1" dirty="0">
                <a:solidFill>
                  <a:srgbClr val="002060"/>
                </a:solidFill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</a:rPr>
              <a:t>аблюдатели </a:t>
            </a:r>
            <a:r>
              <a:rPr lang="ru-RU" sz="1600" b="1" dirty="0">
                <a:solidFill>
                  <a:srgbClr val="002060"/>
                </a:solidFill>
              </a:rPr>
              <a:t>вправе осуществлять наблюдение при проведении голосования в помещении для голосования, вне помещения для голосования в дни голосования </a:t>
            </a:r>
            <a:r>
              <a:rPr lang="ru-RU" sz="1600" b="1" dirty="0">
                <a:solidFill>
                  <a:srgbClr val="FF0000"/>
                </a:solidFill>
              </a:rPr>
              <a:t>15, 16 и 17 марта 2024 года</a:t>
            </a:r>
            <a:r>
              <a:rPr lang="ru-RU" sz="1600" b="1" dirty="0">
                <a:solidFill>
                  <a:srgbClr val="002060"/>
                </a:solidFill>
              </a:rPr>
              <a:t>, в дни досрочного голосования, а также при проведении голосования с использованием дополнительных возможностей реализации избирательных прав.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8351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899592" y="1454289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ПРЕДОСТАВЛЯЕМЫЕ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ИЗБИРАТЕЛЬНЫЕ КОМИССИИ</a:t>
            </a:r>
            <a:endParaRPr lang="ru-RU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950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 группа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 документ)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FF0D4-DA37-3160-803A-EF41E9C377F9}"/>
              </a:ext>
            </a:extLst>
          </p:cNvPr>
          <p:cNvSpPr txBox="1"/>
          <p:nvPr/>
        </p:nvSpPr>
        <p:spPr>
          <a:xfrm>
            <a:off x="755576" y="1454288"/>
            <a:ext cx="79115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Член вышестоящей избирательной комиссии с правом решающего голоса</a:t>
            </a:r>
          </a:p>
          <a:p>
            <a:pPr indent="355600" algn="just">
              <a:buAutoNum type="arabicPeriod"/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>
              <a:buAutoNum type="arabicPeriod"/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/>
            <a:endParaRPr lang="ru-RU" sz="14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/>
            <a:endParaRPr lang="ru-RU" sz="14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/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 algn="just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 аппарата вышестоящей избирательной комиссии</a:t>
            </a: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A1E4-A122-4482-9848-327697F6700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5983" t="50333" r="39095" b="23722"/>
          <a:stretch/>
        </p:blipFill>
        <p:spPr bwMode="auto">
          <a:xfrm>
            <a:off x="2648497" y="1848624"/>
            <a:ext cx="3785842" cy="1152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16906" t="51887" r="40197" b="24581"/>
          <a:stretch/>
        </p:blipFill>
        <p:spPr bwMode="auto">
          <a:xfrm>
            <a:off x="2573629" y="3485613"/>
            <a:ext cx="3935578" cy="1214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39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8803</TotalTime>
  <Words>1451</Words>
  <Application>Microsoft Office PowerPoint</Application>
  <PresentationFormat>Экран (16:9)</PresentationFormat>
  <Paragraphs>266</Paragraphs>
  <Slides>26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Григорьева</cp:lastModifiedBy>
  <cp:revision>112</cp:revision>
  <dcterms:created xsi:type="dcterms:W3CDTF">2021-09-13T10:09:23Z</dcterms:created>
  <dcterms:modified xsi:type="dcterms:W3CDTF">2024-02-05T06:51:09Z</dcterms:modified>
</cp:coreProperties>
</file>