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305" r:id="rId3"/>
    <p:sldId id="280" r:id="rId4"/>
    <p:sldId id="283" r:id="rId5"/>
    <p:sldId id="307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27" r:id="rId14"/>
    <p:sldId id="316" r:id="rId15"/>
    <p:sldId id="318" r:id="rId16"/>
    <p:sldId id="319" r:id="rId17"/>
    <p:sldId id="320" r:id="rId18"/>
    <p:sldId id="328" r:id="rId19"/>
    <p:sldId id="329" r:id="rId20"/>
    <p:sldId id="334" r:id="rId21"/>
    <p:sldId id="330" r:id="rId22"/>
    <p:sldId id="335" r:id="rId23"/>
    <p:sldId id="331" r:id="rId24"/>
    <p:sldId id="332" r:id="rId25"/>
    <p:sldId id="333" r:id="rId26"/>
    <p:sldId id="297" r:id="rId27"/>
    <p:sldId id="323" r:id="rId28"/>
    <p:sldId id="325" r:id="rId29"/>
    <p:sldId id="324" r:id="rId30"/>
    <p:sldId id="298" r:id="rId31"/>
    <p:sldId id="301" r:id="rId32"/>
    <p:sldId id="302" r:id="rId33"/>
    <p:sldId id="303" r:id="rId34"/>
    <p:sldId id="33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8" y="955964"/>
            <a:ext cx="5020887" cy="293439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Голосование и перемещение в сейф-пакеты </a:t>
            </a:r>
            <a:br>
              <a:rPr lang="ru-RU" sz="3600" b="1" dirty="0" smtClean="0"/>
            </a:br>
            <a:r>
              <a:rPr lang="ru-RU" sz="3600" b="1" dirty="0" smtClean="0"/>
              <a:t>15 и 16 марта (пятница-суббота)</a:t>
            </a:r>
            <a:endParaRPr lang="ru-RU" sz="36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7" y="62216"/>
            <a:ext cx="6633556" cy="66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Срок подачи заявлений: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524" y="1748345"/>
            <a:ext cx="4964404" cy="393427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67301" y="1905000"/>
            <a:ext cx="5519651" cy="3365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С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7</a:t>
            </a:r>
            <a:r>
              <a:rPr lang="ru-RU" sz="4800" b="1" dirty="0" smtClean="0">
                <a:solidFill>
                  <a:schemeClr val="tx1"/>
                </a:solidFill>
              </a:rPr>
              <a:t> марта 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до 14-00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17 марта 2024 г. 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48" y="4581917"/>
            <a:ext cx="11554691" cy="23508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Реестр заявлений на голосование вне помещения (записывать телефон, дату и время, когда избиратель желает голосовать). Реестр прикладывается к СИ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33" y="83127"/>
            <a:ext cx="7997850" cy="44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589" y="148005"/>
            <a:ext cx="6496964" cy="1403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Объявить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о выезде: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302" y="2478042"/>
            <a:ext cx="3143848" cy="21679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3825" y="216131"/>
            <a:ext cx="8927869" cy="64839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Заранее формировать маршруты!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С сбой взять: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Опечатанный, пронумерованный ящик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Бюллетени (+не более 5%, </a:t>
            </a:r>
            <a:r>
              <a:rPr lang="ru-RU" sz="2000" dirty="0" smtClean="0">
                <a:solidFill>
                  <a:schemeClr val="tx1"/>
                </a:solidFill>
              </a:rPr>
              <a:t>но </a:t>
            </a:r>
            <a:r>
              <a:rPr lang="ru-RU" sz="2000" dirty="0" smtClean="0">
                <a:solidFill>
                  <a:schemeClr val="tx1"/>
                </a:solidFill>
              </a:rPr>
              <a:t>не менее 2-х шт.)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Ручки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Бланки заявлений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Выписку </a:t>
            </a:r>
            <a:r>
              <a:rPr lang="ru-RU" sz="2000" dirty="0" smtClean="0">
                <a:solidFill>
                  <a:schemeClr val="tx1"/>
                </a:solidFill>
              </a:rPr>
              <a:t>из реестра заявлений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Акт о погашении испорченного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бюллетеня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Информационный плакат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Шторку-уголок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Рекомендуем предварительно позвонить избирателю!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63" y="1706492"/>
            <a:ext cx="3628790" cy="48383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1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416379"/>
            <a:ext cx="11129055" cy="6074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Количество бюллетеней: </a:t>
            </a:r>
          </a:p>
          <a:p>
            <a:r>
              <a:rPr lang="ru-RU" sz="3600" b="1" dirty="0" smtClean="0"/>
              <a:t>По количеству заявок + </a:t>
            </a:r>
            <a:r>
              <a:rPr lang="ru-RU" sz="3600" b="1" dirty="0" smtClean="0">
                <a:solidFill>
                  <a:srgbClr val="FF0000"/>
                </a:solidFill>
              </a:rPr>
              <a:t>не более 5%</a:t>
            </a:r>
            <a:r>
              <a:rPr lang="ru-RU" sz="3600" b="1" dirty="0" smtClean="0"/>
              <a:t> (но </a:t>
            </a:r>
            <a:r>
              <a:rPr lang="ru-RU" sz="3600" b="1" dirty="0" smtClean="0">
                <a:solidFill>
                  <a:srgbClr val="FF0000"/>
                </a:solidFill>
              </a:rPr>
              <a:t>не менее 2-х </a:t>
            </a:r>
            <a:r>
              <a:rPr lang="ru-RU" sz="3600" b="1" dirty="0" smtClean="0"/>
              <a:t>штук)</a:t>
            </a:r>
          </a:p>
          <a:p>
            <a:r>
              <a:rPr lang="ru-RU" sz="3600" b="1" dirty="0" smtClean="0"/>
              <a:t>Например: </a:t>
            </a:r>
          </a:p>
          <a:p>
            <a:r>
              <a:rPr lang="ru-RU" sz="3600" b="1" dirty="0" smtClean="0"/>
              <a:t>40 заявок : 40:100х5=2 = 42 бюллетеня</a:t>
            </a:r>
          </a:p>
          <a:p>
            <a:r>
              <a:rPr lang="ru-RU" sz="3600" b="1" dirty="0" smtClean="0"/>
              <a:t>50 заявок: 50:100х5= 2,5 = 52 бюллетеня</a:t>
            </a:r>
          </a:p>
          <a:p>
            <a:r>
              <a:rPr lang="ru-RU" sz="3600" b="1" dirty="0" smtClean="0"/>
              <a:t>60 заявок: 60:100х5=3 = 63 бюллетеня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Т.Е. если заявок до 59 – всегда берете только + 2 штуки!</a:t>
            </a:r>
          </a:p>
        </p:txBody>
      </p:sp>
    </p:spTree>
    <p:extLst>
      <p:ext uri="{BB962C8B-B14F-4D97-AF65-F5344CB8AC3E}">
        <p14:creationId xmlns:p14="http://schemas.microsoft.com/office/powerpoint/2010/main" val="31529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550" y="83128"/>
            <a:ext cx="4932450" cy="31347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0" y="83128"/>
            <a:ext cx="9293629" cy="63176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Голосование проводят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3898" y="1271848"/>
            <a:ext cx="5378335" cy="50790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2 члена УИК с правом решающего голоса</a:t>
            </a:r>
          </a:p>
          <a:p>
            <a:r>
              <a:rPr lang="ru-RU" sz="3600" b="1" dirty="0" smtClean="0"/>
              <a:t>Или 1 член УИК + не менее 2  наблюдателей от разных кандидатов, Общественной палаты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16" y="2772294"/>
            <a:ext cx="5311833" cy="39838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901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735" y="457198"/>
            <a:ext cx="10033461" cy="6068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Документы: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Реестр учета заявлений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Выписка из реестра 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Ведомость передачи бюллетеней членам УИК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Заявление избирателей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Акт испорченного бюллетеня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Акт о проведении голосования вне помещения 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Акт проведения голосования с использованием переносного ящика и сейф-пакета (приложение № 1)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Реестр выдачи копий Актов </a:t>
            </a:r>
            <a:r>
              <a:rPr lang="ru-RU" sz="2400" dirty="0"/>
              <a:t>голосования с использованием переносного ящика и сейф-пакета </a:t>
            </a:r>
            <a:r>
              <a:rPr lang="ru-RU" sz="24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Акт о превышении числа бюллетеней (приложение №</a:t>
            </a:r>
            <a:r>
              <a:rPr lang="en-US" sz="2400" dirty="0" smtClean="0"/>
              <a:t> </a:t>
            </a:r>
            <a:r>
              <a:rPr lang="ru-RU" sz="2400" dirty="0" smtClean="0"/>
              <a:t>5,</a:t>
            </a:r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r>
              <a:rPr lang="ru-RU" sz="2400" b="1" dirty="0" smtClean="0">
                <a:solidFill>
                  <a:srgbClr val="FF0000"/>
                </a:solidFill>
              </a:rPr>
              <a:t>.03)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033" y="216131"/>
            <a:ext cx="10848109" cy="633429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600" b="1" dirty="0" smtClean="0"/>
              <a:t>               Оформление СИ:</a:t>
            </a:r>
          </a:p>
          <a:p>
            <a:pPr marL="0" lvl="0" indent="0">
              <a:buNone/>
            </a:pPr>
            <a:endParaRPr lang="ru-RU" sz="2000" b="1" dirty="0" smtClean="0"/>
          </a:p>
          <a:p>
            <a:pPr lvl="0"/>
            <a:r>
              <a:rPr lang="ru-RU" sz="2000" dirty="0" smtClean="0"/>
              <a:t>Перед </a:t>
            </a:r>
            <a:r>
              <a:rPr lang="ru-RU" sz="2000" dirty="0"/>
              <a:t>выездом – в СИ сделать отметку </a:t>
            </a:r>
            <a:r>
              <a:rPr lang="ru-RU" sz="2000" b="1" dirty="0"/>
              <a:t>«вне помещения»  </a:t>
            </a:r>
            <a:r>
              <a:rPr lang="ru-RU" sz="2000" dirty="0"/>
              <a:t>(напротив тех избирателей, к кому поехали). </a:t>
            </a:r>
          </a:p>
          <a:p>
            <a:pPr lvl="0"/>
            <a:r>
              <a:rPr lang="ru-RU" sz="2000" dirty="0"/>
              <a:t>Всем выезжающим наблюдателям </a:t>
            </a:r>
            <a:r>
              <a:rPr lang="ru-RU" sz="2000" dirty="0" smtClean="0"/>
              <a:t>надо </a:t>
            </a:r>
            <a:r>
              <a:rPr lang="ru-RU" sz="2000" dirty="0"/>
              <a:t>предоставить одинаковые права </a:t>
            </a:r>
            <a:r>
              <a:rPr lang="ru-RU" sz="2000" dirty="0" smtClean="0"/>
              <a:t>. </a:t>
            </a:r>
            <a:endParaRPr lang="ru-RU" sz="2000" dirty="0"/>
          </a:p>
          <a:p>
            <a:pPr lvl="0"/>
            <a:r>
              <a:rPr lang="ru-RU" sz="2000" dirty="0"/>
              <a:t>На заявлении ставят подписи члены УИК и избиратель. Также делается отметка о выдаче бюллетеня взамен испорченного.</a:t>
            </a:r>
          </a:p>
          <a:p>
            <a:pPr lvl="0"/>
            <a:r>
              <a:rPr lang="ru-RU" sz="2000" dirty="0"/>
              <a:t>Если избиратель не может самостоятельно расписаться в заявлении ему может помочь родственник, сосед и т.н., </a:t>
            </a:r>
            <a:r>
              <a:rPr lang="ru-RU" sz="2000" b="1" dirty="0">
                <a:solidFill>
                  <a:srgbClr val="FF0000"/>
                </a:solidFill>
              </a:rPr>
              <a:t>но не член УИК и не наблюдатель</a:t>
            </a:r>
            <a:r>
              <a:rPr lang="ru-RU" sz="2000" dirty="0"/>
              <a:t>. Об этом делается отметка в заявлении. </a:t>
            </a:r>
          </a:p>
          <a:p>
            <a:pPr lvl="0"/>
            <a:r>
              <a:rPr lang="ru-RU" sz="2000" dirty="0"/>
              <a:t>Право голосовать вне помещения есть только </a:t>
            </a:r>
            <a:r>
              <a:rPr lang="ru-RU" sz="2000" b="1" dirty="0">
                <a:solidFill>
                  <a:srgbClr val="FF0000"/>
                </a:solidFill>
              </a:rPr>
              <a:t>у тех избирателей, кто подавал заявление (устное или письменное)</a:t>
            </a:r>
          </a:p>
          <a:p>
            <a:pPr lvl="0"/>
            <a:r>
              <a:rPr lang="ru-RU" sz="2000" dirty="0" smtClean="0"/>
              <a:t>По </a:t>
            </a:r>
            <a:r>
              <a:rPr lang="ru-RU" sz="2000" dirty="0"/>
              <a:t>приезду в списке делается отметка (добавить слово) </a:t>
            </a:r>
            <a:r>
              <a:rPr lang="ru-RU" sz="2000" b="1" dirty="0"/>
              <a:t>«проголосовал, </a:t>
            </a:r>
            <a:r>
              <a:rPr lang="ru-RU" sz="2000" b="1" dirty="0">
                <a:solidFill>
                  <a:srgbClr val="FF0000"/>
                </a:solidFill>
              </a:rPr>
              <a:t>дата голосования</a:t>
            </a:r>
            <a:r>
              <a:rPr lang="ru-RU" sz="2000" b="1" dirty="0"/>
              <a:t>, № ящика».</a:t>
            </a:r>
            <a:r>
              <a:rPr lang="ru-RU" sz="2000" dirty="0"/>
              <a:t> В итоге получится запись – </a:t>
            </a:r>
            <a:r>
              <a:rPr lang="ru-RU" sz="2000" b="1" dirty="0"/>
              <a:t>«вне помещения проголосовал, дата голосования, № ящика»</a:t>
            </a:r>
            <a:r>
              <a:rPr lang="ru-RU" sz="2000" dirty="0"/>
              <a:t> и подписи 2 членов УИК, кто выезжал на голосование. </a:t>
            </a:r>
            <a:r>
              <a:rPr lang="ru-RU" sz="2000" b="1" dirty="0"/>
              <a:t>Выделяйте маркером разными цветами – разные дни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30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116" y="160052"/>
            <a:ext cx="7490199" cy="16856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 приезду – отметки в списке и акт о голосовании вне помещения , акт перемещения в сейф-пакет, выдача заверенных копий актов 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77979"/>
              </p:ext>
            </p:extLst>
          </p:nvPr>
        </p:nvGraphicFramePr>
        <p:xfrm>
          <a:off x="499529" y="1923165"/>
          <a:ext cx="10257139" cy="4643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766">
                  <a:extLst>
                    <a:ext uri="{9D8B030D-6E8A-4147-A177-3AD203B41FA5}">
                      <a16:colId xmlns:a16="http://schemas.microsoft.com/office/drawing/2014/main" val="3101570797"/>
                    </a:ext>
                  </a:extLst>
                </a:gridCol>
                <a:gridCol w="335374">
                  <a:extLst>
                    <a:ext uri="{9D8B030D-6E8A-4147-A177-3AD203B41FA5}">
                      <a16:colId xmlns:a16="http://schemas.microsoft.com/office/drawing/2014/main" val="1663337889"/>
                    </a:ext>
                  </a:extLst>
                </a:gridCol>
                <a:gridCol w="1084374">
                  <a:extLst>
                    <a:ext uri="{9D8B030D-6E8A-4147-A177-3AD203B41FA5}">
                      <a16:colId xmlns:a16="http://schemas.microsoft.com/office/drawing/2014/main" val="4117323582"/>
                    </a:ext>
                  </a:extLst>
                </a:gridCol>
                <a:gridCol w="917277">
                  <a:extLst>
                    <a:ext uri="{9D8B030D-6E8A-4147-A177-3AD203B41FA5}">
                      <a16:colId xmlns:a16="http://schemas.microsoft.com/office/drawing/2014/main" val="4293149304"/>
                    </a:ext>
                  </a:extLst>
                </a:gridCol>
                <a:gridCol w="997296">
                  <a:extLst>
                    <a:ext uri="{9D8B030D-6E8A-4147-A177-3AD203B41FA5}">
                      <a16:colId xmlns:a16="http://schemas.microsoft.com/office/drawing/2014/main" val="1067626665"/>
                    </a:ext>
                  </a:extLst>
                </a:gridCol>
                <a:gridCol w="997296">
                  <a:extLst>
                    <a:ext uri="{9D8B030D-6E8A-4147-A177-3AD203B41FA5}">
                      <a16:colId xmlns:a16="http://schemas.microsoft.com/office/drawing/2014/main" val="1563173939"/>
                    </a:ext>
                  </a:extLst>
                </a:gridCol>
                <a:gridCol w="670747">
                  <a:extLst>
                    <a:ext uri="{9D8B030D-6E8A-4147-A177-3AD203B41FA5}">
                      <a16:colId xmlns:a16="http://schemas.microsoft.com/office/drawing/2014/main" val="155883405"/>
                    </a:ext>
                  </a:extLst>
                </a:gridCol>
                <a:gridCol w="833727">
                  <a:extLst>
                    <a:ext uri="{9D8B030D-6E8A-4147-A177-3AD203B41FA5}">
                      <a16:colId xmlns:a16="http://schemas.microsoft.com/office/drawing/2014/main" val="172868755"/>
                    </a:ext>
                  </a:extLst>
                </a:gridCol>
                <a:gridCol w="1835141">
                  <a:extLst>
                    <a:ext uri="{9D8B030D-6E8A-4147-A177-3AD203B41FA5}">
                      <a16:colId xmlns:a16="http://schemas.microsoft.com/office/drawing/2014/main" val="1444365175"/>
                    </a:ext>
                  </a:extLst>
                </a:gridCol>
                <a:gridCol w="1835141">
                  <a:extLst>
                    <a:ext uri="{9D8B030D-6E8A-4147-A177-3AD203B41FA5}">
                      <a16:colId xmlns:a16="http://schemas.microsoft.com/office/drawing/2014/main" val="468006559"/>
                    </a:ext>
                  </a:extLst>
                </a:gridCol>
              </a:tblGrid>
              <a:tr h="17591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отметки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Фамилия, имя, </a:t>
                      </a:r>
                      <a:r>
                        <a:rPr lang="ru-RU" sz="1000" b="1" cap="all" dirty="0" err="1">
                          <a:effectLst/>
                        </a:rPr>
                        <a:t>отчестВо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Год рождения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(в ВОЗРАСТЕ 18 лет –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ДОПОЛНИТЕЛЬНО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ДЕНЬ И МЕСЯЦ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рождения)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Адрес места ЖИТЕЛЬСТВА</a:t>
                      </a:r>
                      <a:r>
                        <a:rPr lang="ru-RU" sz="1000" b="1" cap="all" baseline="30000" dirty="0">
                          <a:effectLst/>
                          <a:hlinkClick r:id="rId2" action="ppaction://hlinkfile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Подпись избирателя ЗА </a:t>
                      </a:r>
                      <a:r>
                        <a:rPr lang="ru-RU" sz="1000" b="1" cap="all" dirty="0" err="1">
                          <a:effectLst/>
                        </a:rPr>
                        <a:t>полученНЫЙ</a:t>
                      </a:r>
                      <a:r>
                        <a:rPr lang="ru-RU" sz="1000" b="1" cap="all" dirty="0">
                          <a:effectLst/>
                        </a:rPr>
                        <a:t> </a:t>
                      </a:r>
                      <a:r>
                        <a:rPr lang="ru-RU" sz="1000" b="1" cap="all" dirty="0" err="1">
                          <a:effectLst/>
                        </a:rPr>
                        <a:t>избирательнЫЙ</a:t>
                      </a:r>
                      <a:r>
                        <a:rPr lang="ru-RU" sz="1000" b="1" cap="all" dirty="0">
                          <a:effectLst/>
                        </a:rPr>
                        <a:t> </a:t>
                      </a:r>
                      <a:r>
                        <a:rPr lang="ru-RU" sz="1000" b="1" cap="all" dirty="0" err="1">
                          <a:effectLst/>
                        </a:rPr>
                        <a:t>бюллетенЬ</a:t>
                      </a:r>
                      <a:r>
                        <a:rPr lang="ru-RU" sz="1000" b="1" cap="all" dirty="0">
                          <a:effectLst/>
                        </a:rPr>
                        <a:t> на </a:t>
                      </a:r>
                      <a:r>
                        <a:rPr lang="ru-RU" sz="1000" b="1" cap="all" dirty="0" err="1">
                          <a:effectLst/>
                        </a:rPr>
                        <a:t>ВЫБОРАх</a:t>
                      </a:r>
                      <a:r>
                        <a:rPr lang="ru-RU" sz="1000" b="1" cap="all" dirty="0">
                          <a:effectLst/>
                        </a:rPr>
                        <a:t> </a:t>
                      </a:r>
                      <a:r>
                        <a:rPr lang="ru-RU" sz="1000" b="1" cap="all" dirty="0" err="1" smtClean="0">
                          <a:effectLst/>
                        </a:rPr>
                        <a:t>нар.деп</a:t>
                      </a:r>
                      <a:r>
                        <a:rPr lang="ru-RU" sz="1000" b="1" cap="all" dirty="0" smtClean="0">
                          <a:effectLst/>
                        </a:rPr>
                        <a:t> </a:t>
                      </a:r>
                      <a:r>
                        <a:rPr lang="ru-RU" sz="1000" b="1" cap="all" dirty="0" err="1" smtClean="0">
                          <a:effectLst/>
                        </a:rPr>
                        <a:t>седьмоГО</a:t>
                      </a:r>
                      <a:r>
                        <a:rPr lang="ru-RU" sz="1000" b="1" cap="all" dirty="0" smtClean="0">
                          <a:effectLst/>
                        </a:rPr>
                        <a:t> </a:t>
                      </a:r>
                      <a:r>
                        <a:rPr lang="ru-RU" sz="1000" b="1" cap="all" dirty="0">
                          <a:effectLst/>
                        </a:rPr>
                        <a:t>созыва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ПОДПИСЬ ЧЛЕНА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ИЗБИРАТЕЛЬНОЙ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КОМИССИИ, ВЫДАВШЕГО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ИЗБИРАТЕЛЬНЫЙ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БЮЛЛЕТЕНЬ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cap="all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cap="all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cap="all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cap="all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cap="all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cap="all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dirty="0" smtClean="0">
                          <a:effectLst/>
                        </a:rPr>
                        <a:t>Особые </a:t>
                      </a:r>
                      <a:r>
                        <a:rPr lang="ru-RU" sz="1000" b="1" cap="all" dirty="0">
                          <a:effectLst/>
                        </a:rPr>
                        <a:t>отметки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678410493"/>
                  </a:ext>
                </a:extLst>
              </a:tr>
              <a:tr h="1125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cap="all">
                          <a:effectLst/>
                        </a:rPr>
                        <a:t>по одномандатному избирательному округу № _____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cap="all" dirty="0">
                          <a:effectLst/>
                        </a:rPr>
                        <a:t>по </a:t>
                      </a:r>
                      <a:r>
                        <a:rPr lang="ru-RU" sz="800" b="1" cap="all" dirty="0" smtClean="0">
                          <a:effectLst/>
                        </a:rPr>
                        <a:t>республиканскому </a:t>
                      </a:r>
                      <a:r>
                        <a:rPr lang="ru-RU" sz="800" b="1" cap="all" dirty="0">
                          <a:effectLst/>
                        </a:rPr>
                        <a:t>избирательному округу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794689146"/>
                  </a:ext>
                </a:extLst>
              </a:tr>
              <a:tr h="87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Фамилия, имя, отчество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Год рождения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Адрес места жительства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Серия и номер (номер) документа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Голосовал вне помещения для голосования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Номер переносного ящика, дата голосования</a:t>
                      </a:r>
                      <a:r>
                        <a:rPr lang="ru-RU" sz="1000" b="1" dirty="0">
                          <a:effectLst/>
                        </a:rPr>
                        <a:t>, подпись члена УИК, подпись члена УИК,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328908635"/>
                  </a:ext>
                </a:extLst>
              </a:tr>
              <a:tr h="87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trike="sngStrike">
                          <a:effectLst/>
                        </a:rPr>
                        <a:t>№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trike="sngStrike">
                          <a:effectLst/>
                        </a:rPr>
                        <a:t>Фамилия, имя, отчество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trike="sngStrike">
                          <a:effectLst/>
                        </a:rPr>
                        <a:t>Год рождения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trike="sngStrike">
                          <a:effectLst/>
                        </a:rPr>
                        <a:t>Адрес места жительства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Исключен в связи с включением по месту жительства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307336049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32013" y="3402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63544" y="3513852"/>
            <a:ext cx="3289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583" y="0"/>
            <a:ext cx="2058785" cy="30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422" y="212711"/>
            <a:ext cx="6882938" cy="1350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Голосование вне помещения отдельных категорий граждан: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9710" y="1712422"/>
            <a:ext cx="6733308" cy="5062451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Методические </a:t>
            </a:r>
            <a:r>
              <a:rPr lang="ru-RU" sz="2000" b="1" dirty="0"/>
              <a:t>рекомендации </a:t>
            </a:r>
            <a:r>
              <a:rPr lang="ru-RU" sz="2000" dirty="0"/>
              <a:t>по организации голосования отдельных категорий избирателей при проведении выборов на территории Российской Федерации, утвержденные </a:t>
            </a:r>
            <a:r>
              <a:rPr lang="ru-RU" sz="2000" b="1" dirty="0"/>
              <a:t>постановлением ЦИК России от 8 августа 2018 года № 174/1414-7 </a:t>
            </a:r>
            <a:endParaRPr lang="ru-RU" sz="20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Организация голосования вне помещения для голосования избирателей</a:t>
            </a:r>
            <a:r>
              <a:rPr lang="ru-RU" sz="2000" b="1" dirty="0"/>
              <a:t>, находящихся в организациях, осуществляющих социальное обслуживание в стационарной форме</a:t>
            </a:r>
            <a:r>
              <a:rPr lang="ru-RU" sz="2000" dirty="0"/>
              <a:t>, осуществляется в соответствии с </a:t>
            </a:r>
            <a:r>
              <a:rPr lang="ru-RU" sz="2000" b="1" dirty="0"/>
              <a:t>разделом 11 Рекомендаций </a:t>
            </a:r>
            <a:r>
              <a:rPr lang="ru-RU" sz="2000" dirty="0"/>
              <a:t>по обеспечению избирательных прав граждан Российской Федерации, являющихся инвалидами, при проведении выборов в Российской Федерации, утвержденных </a:t>
            </a:r>
            <a:r>
              <a:rPr lang="ru-RU" sz="2000" b="1" dirty="0"/>
              <a:t>постановлением ЦИК России от 29 июля 2020 года № 262/1933-7</a:t>
            </a:r>
            <a:r>
              <a:rPr lang="ru-RU" sz="2000" b="1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/>
              <a:t>УПК РФ Статья 107. Домашний арест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endParaRPr lang="ru-RU" dirty="0"/>
          </a:p>
        </p:txBody>
      </p:sp>
      <p:pic>
        <p:nvPicPr>
          <p:cNvPr id="1032" name="Picture 8" descr="https://avatars.mds.yandex.net/i?id=efe7b6183051630340cc4f80418ced9dfe716cfb-924268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1896"/>
            <a:ext cx="4572000" cy="25717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970" y="232757"/>
            <a:ext cx="10873047" cy="6417425"/>
          </a:xfrm>
        </p:spPr>
        <p:txBody>
          <a:bodyPr>
            <a:noAutofit/>
          </a:bodyPr>
          <a:lstStyle/>
          <a:p>
            <a:r>
              <a:rPr lang="ru-RU" sz="2400" b="1" dirty="0"/>
              <a:t>К отдельным категориям избирателей относятся:</a:t>
            </a:r>
            <a:endParaRPr lang="ru-RU" sz="2400" dirty="0"/>
          </a:p>
          <a:p>
            <a:pPr lvl="0"/>
            <a:r>
              <a:rPr lang="ru-RU" sz="2400" dirty="0"/>
              <a:t>избиратели, находящиеся в местах временного пребывания избирателей;</a:t>
            </a:r>
          </a:p>
          <a:p>
            <a:pPr lvl="0"/>
            <a:r>
              <a:rPr lang="ru-RU" sz="2400" dirty="0"/>
              <a:t>избиратели, работающие на предприятиях с непрерывным циклом работы;</a:t>
            </a:r>
          </a:p>
          <a:p>
            <a:pPr lvl="0"/>
            <a:r>
              <a:rPr lang="ru-RU" sz="2400" dirty="0"/>
              <a:t>избиратели, в отношении которых в качестве меры пресечения избран домашний арест, залог или запрет определенных действий.</a:t>
            </a:r>
          </a:p>
          <a:p>
            <a:r>
              <a:rPr lang="ru-RU" sz="2400" b="1" dirty="0"/>
              <a:t>К местам временного пребывания относятся:</a:t>
            </a:r>
            <a:endParaRPr lang="ru-RU" sz="2400" dirty="0"/>
          </a:p>
          <a:p>
            <a:pPr lvl="0"/>
            <a:r>
              <a:rPr lang="ru-RU" sz="2400" dirty="0"/>
              <a:t>больницы, санатории, дома отдыха;</a:t>
            </a:r>
          </a:p>
          <a:p>
            <a:pPr lvl="0"/>
            <a:r>
              <a:rPr lang="ru-RU" sz="2400" dirty="0"/>
              <a:t>вокзалы, аэропорты;</a:t>
            </a:r>
          </a:p>
          <a:p>
            <a:pPr lvl="0"/>
            <a:r>
              <a:rPr lang="ru-RU" sz="2400" dirty="0"/>
              <a:t>места содержания под стражей подозреваемых и обвиняемых, исправительные центры содержания граждан, осужденных к принудительным работам, гауптвахты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61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826" y="108721"/>
            <a:ext cx="9235237" cy="1280890"/>
          </a:xfrm>
        </p:spPr>
        <p:txBody>
          <a:bodyPr/>
          <a:lstStyle/>
          <a:p>
            <a:r>
              <a:rPr lang="ru-RU" b="1" dirty="0" smtClean="0"/>
              <a:t>Голосование в течение нескольких дней подряд (3 дня)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204" y="1389610"/>
            <a:ext cx="11371811" cy="5393575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Решение принимает ЦИК РФ –от 8 декабря 2023 </a:t>
            </a:r>
            <a:r>
              <a:rPr lang="ru-RU" sz="2800" dirty="0" smtClean="0">
                <a:solidFill>
                  <a:schemeClr val="tx1"/>
                </a:solidFill>
              </a:rPr>
              <a:t>г.140/1080-8 г.</a:t>
            </a:r>
          </a:p>
          <a:p>
            <a:r>
              <a:rPr lang="ru-RU" sz="2800" dirty="0" smtClean="0"/>
              <a:t>Ст. 61.3 ФЗ -67</a:t>
            </a:r>
          </a:p>
          <a:p>
            <a:r>
              <a:rPr lang="ru-RU" sz="2800" dirty="0" smtClean="0"/>
              <a:t>«Положение об особенностях голосования, установления итогов голосования в случае принятия решения о проведении голосования на выборах, референдумах в течение нескольких дней подряд» (проставление ЦИК РФ от 8 июня 2022 г. № 86/718-8 в </a:t>
            </a:r>
            <a:r>
              <a:rPr lang="ru-RU" sz="2800" dirty="0" err="1" smtClean="0"/>
              <a:t>редак</a:t>
            </a:r>
            <a:r>
              <a:rPr lang="ru-RU" sz="2800" dirty="0" smtClean="0"/>
              <a:t>. 12.07.2023 № 122/984-8, от 17.07.2023 № 123/990-8, 28.12.2023 № 145/1128-8)</a:t>
            </a:r>
          </a:p>
          <a:p>
            <a:r>
              <a:rPr lang="ru-RU" sz="2800" dirty="0"/>
              <a:t>Агитация заканчивается в 0 часов в </a:t>
            </a:r>
            <a:r>
              <a:rPr lang="ru-RU" sz="2800" dirty="0" smtClean="0"/>
              <a:t>пятницу, голосование в пятницу-субботу, если 18 лет исполняется в воскресенье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1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91442"/>
            <a:ext cx="11172305" cy="669174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К </a:t>
            </a:r>
            <a:r>
              <a:rPr lang="ru-RU" sz="2400" b="1" dirty="0"/>
              <a:t>другим местам временного пребывания могут быть отнесены:</a:t>
            </a:r>
            <a:endParaRPr lang="ru-RU" sz="2400" dirty="0"/>
          </a:p>
          <a:p>
            <a:pPr lvl="0" algn="just"/>
            <a:r>
              <a:rPr lang="ru-RU" sz="2400" b="1" dirty="0"/>
              <a:t>госпитали, </a:t>
            </a:r>
            <a:r>
              <a:rPr lang="ru-RU" sz="2400" dirty="0"/>
              <a:t>родильные дома, реабилитационные центры;</a:t>
            </a:r>
          </a:p>
          <a:p>
            <a:pPr lvl="0" algn="just"/>
            <a:r>
              <a:rPr lang="ru-RU" sz="2400" b="1" dirty="0"/>
              <a:t>организации социального обслуживания </a:t>
            </a:r>
            <a:r>
              <a:rPr lang="ru-RU" sz="2400" dirty="0"/>
              <a:t>(дома-интернаты для престарелых и инвалидов, дома ветеранов, геронтологические центры, психоневрологические интернаты);</a:t>
            </a:r>
          </a:p>
          <a:p>
            <a:pPr lvl="0" algn="just"/>
            <a:r>
              <a:rPr lang="ru-RU" sz="2400" b="1" dirty="0"/>
              <a:t>гостиницы, </a:t>
            </a:r>
            <a:r>
              <a:rPr lang="ru-RU" sz="2400" dirty="0"/>
              <a:t>пансионаты, туристические базы;</a:t>
            </a:r>
          </a:p>
          <a:p>
            <a:pPr lvl="0" algn="just"/>
            <a:r>
              <a:rPr lang="ru-RU" sz="2400" b="1" dirty="0"/>
              <a:t>учебно-воспитательные учреждения закрытого типа;</a:t>
            </a:r>
          </a:p>
          <a:p>
            <a:pPr lvl="0" algn="just"/>
            <a:r>
              <a:rPr lang="ru-RU" sz="2400" b="1" dirty="0"/>
              <a:t>территории крупных строительных объектов</a:t>
            </a:r>
            <a:r>
              <a:rPr lang="ru-RU" sz="2400" dirty="0"/>
              <a:t>, помещения таможни, метеопосты, золотодобывающие участки, рудники, а также места, где проживают избиратели, работающие вахтовым методом.</a:t>
            </a:r>
          </a:p>
          <a:p>
            <a:pPr marL="0" indent="0" algn="just">
              <a:buNone/>
            </a:pPr>
            <a:r>
              <a:rPr lang="ru-RU" sz="2400" dirty="0"/>
              <a:t>Под предприятиями с непрерывным циклом работы понимаются промышленные предприятия </a:t>
            </a:r>
            <a:r>
              <a:rPr lang="ru-RU" sz="2400" b="1" dirty="0">
                <a:solidFill>
                  <a:srgbClr val="FF0000"/>
                </a:solidFill>
              </a:rPr>
              <a:t>с непрерывным производственным циклом,</a:t>
            </a:r>
            <a:r>
              <a:rPr lang="ru-RU" sz="2400" dirty="0"/>
              <a:t> где производственный процесс нельзя прерывать по экономическим, технологическим причинам либо по вопросам </a:t>
            </a:r>
            <a:r>
              <a:rPr lang="ru-RU" sz="2400" dirty="0" smtClean="0"/>
              <a:t>безопасности (ТЭЦ, ГЭС и т.д. </a:t>
            </a:r>
            <a:r>
              <a:rPr lang="ru-RU" sz="2400" b="1" dirty="0" smtClean="0">
                <a:solidFill>
                  <a:srgbClr val="FF0000"/>
                </a:solidFill>
              </a:rPr>
              <a:t>НЕ КОТЕЛЬНЫЕ!).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7181" y="232756"/>
            <a:ext cx="6329944" cy="6134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Голосование лиц, в отношении которых в качестве меры пресечения </a:t>
            </a:r>
            <a:r>
              <a:rPr lang="ru-RU" sz="2800" b="1" dirty="0" smtClean="0"/>
              <a:t>избран: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запрет </a:t>
            </a:r>
            <a:r>
              <a:rPr lang="ru-RU" sz="2800" b="1" dirty="0">
                <a:solidFill>
                  <a:srgbClr val="FF0000"/>
                </a:solidFill>
              </a:rPr>
              <a:t>определенных действий; 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залог; 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домашний арест.</a:t>
            </a:r>
          </a:p>
          <a:p>
            <a:pPr marL="0" indent="0">
              <a:buNone/>
            </a:pPr>
            <a:r>
              <a:rPr lang="ru-RU" sz="2800" dirty="0"/>
              <a:t>Суд вправе избрать обвиняемому, </a:t>
            </a:r>
            <a:r>
              <a:rPr lang="ru-RU" sz="2800" dirty="0" smtClean="0"/>
              <a:t>подозреваемому </a:t>
            </a:r>
            <a:r>
              <a:rPr lang="ru-RU" sz="2800" b="1" dirty="0"/>
              <a:t>одну из мер пресечения, предусмотренных УПК </a:t>
            </a:r>
            <a:r>
              <a:rPr lang="ru-RU" sz="2800" b="1" dirty="0" smtClean="0"/>
              <a:t>РФ</a:t>
            </a:r>
            <a:endParaRPr lang="ru-RU" sz="2800" dirty="0"/>
          </a:p>
        </p:txBody>
      </p:sp>
      <p:pic>
        <p:nvPicPr>
          <p:cNvPr id="5" name="Picture 2" descr="https://avatars.dzeninfra.ru/get-zen_doc/5232496/pub_6145ac1925fc315f194bccdd_6145b3b925fc315f1955e636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" y="1098391"/>
            <a:ext cx="5181600" cy="3454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876" y="407324"/>
            <a:ext cx="6882736" cy="6217920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суд </a:t>
            </a:r>
            <a:r>
              <a:rPr lang="ru-RU" b="1" dirty="0"/>
              <a:t>может возложить один или несколько запретов: </a:t>
            </a:r>
            <a:endParaRPr lang="ru-RU" dirty="0"/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выходить в определенные периоды времени за пределы жилого помещения</a:t>
            </a:r>
            <a:r>
              <a:rPr lang="ru-RU" dirty="0"/>
              <a:t>, в котором он проживает в качестве собственника, нанимателя или на иных законных основаниях; 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находиться в определенных местах</a:t>
            </a:r>
            <a:r>
              <a:rPr lang="ru-RU" dirty="0"/>
              <a:t>, а также ближе установленного расстояния до определенных объектов,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 посещать определенные мероприятия и участвовать в них; общаться с определенными лицами</a:t>
            </a:r>
            <a:r>
              <a:rPr lang="ru-RU" dirty="0"/>
              <a:t>; 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отправлять и получать почтово-телеграфные отправления</a:t>
            </a:r>
            <a:r>
              <a:rPr lang="ru-RU" dirty="0"/>
              <a:t>; 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использовать средства связи и </a:t>
            </a:r>
            <a:r>
              <a:rPr lang="ru-RU" dirty="0"/>
              <a:t>информационно-телекоммуникационную сеть </a:t>
            </a:r>
            <a:r>
              <a:rPr lang="ru-RU" b="1" dirty="0">
                <a:solidFill>
                  <a:srgbClr val="FF0000"/>
                </a:solidFill>
              </a:rPr>
              <a:t>«Интернет»; 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управлять автомобилем или иным транспортным средством</a:t>
            </a:r>
            <a:r>
              <a:rPr lang="ru-RU" b="1" dirty="0"/>
              <a:t>, </a:t>
            </a:r>
            <a:r>
              <a:rPr lang="ru-RU" dirty="0"/>
              <a:t>если совершенное преступление связано с нарушением правил дорожного движения и эксплуатации транспортных средств.</a:t>
            </a:r>
          </a:p>
          <a:p>
            <a:endParaRPr lang="ru-RU" dirty="0"/>
          </a:p>
        </p:txBody>
      </p:sp>
      <p:pic>
        <p:nvPicPr>
          <p:cNvPr id="2050" name="Picture 2" descr="https://nolandefenseattorneys.com/wp-content/uploads/2022/02/house-arrest-2048x1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2" y="1887279"/>
            <a:ext cx="4498533" cy="29587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9527" y="191193"/>
            <a:ext cx="6392488" cy="64506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</a:t>
            </a:r>
            <a:r>
              <a:rPr lang="ru-RU" sz="2400" dirty="0"/>
              <a:t>избранная мера пресечения и </a:t>
            </a:r>
            <a:r>
              <a:rPr lang="ru-RU" sz="2400" dirty="0" smtClean="0"/>
              <a:t> </a:t>
            </a:r>
            <a:r>
              <a:rPr lang="ru-RU" sz="2400" dirty="0"/>
              <a:t>возложенные запреты </a:t>
            </a:r>
            <a:r>
              <a:rPr lang="ru-RU" sz="2400" b="1" dirty="0">
                <a:solidFill>
                  <a:srgbClr val="FF0000"/>
                </a:solidFill>
              </a:rPr>
              <a:t>допускают возможность </a:t>
            </a:r>
            <a:r>
              <a:rPr lang="ru-RU" sz="2400" b="1" dirty="0" smtClean="0">
                <a:solidFill>
                  <a:srgbClr val="FF0000"/>
                </a:solidFill>
              </a:rPr>
              <a:t> посещения  </a:t>
            </a:r>
            <a:r>
              <a:rPr lang="ru-RU" sz="2400" b="1" dirty="0">
                <a:solidFill>
                  <a:srgbClr val="FF0000"/>
                </a:solidFill>
              </a:rPr>
              <a:t>помещения для голосования,</a:t>
            </a:r>
            <a:r>
              <a:rPr lang="ru-RU" sz="2400" dirty="0"/>
              <a:t> то избиратель </a:t>
            </a:r>
            <a:r>
              <a:rPr lang="ru-RU" sz="2400" b="1" dirty="0">
                <a:solidFill>
                  <a:srgbClr val="FF0000"/>
                </a:solidFill>
              </a:rPr>
              <a:t>имеет право в общем порядке проголосовать в помещении для голосования</a:t>
            </a:r>
            <a:r>
              <a:rPr lang="ru-RU" sz="2400" b="1" dirty="0"/>
              <a:t> </a:t>
            </a:r>
            <a:r>
              <a:rPr lang="ru-RU" sz="2400" dirty="0"/>
              <a:t>в день голосования, а также </a:t>
            </a:r>
            <a:r>
              <a:rPr lang="ru-RU" sz="2400" b="1" dirty="0">
                <a:solidFill>
                  <a:srgbClr val="FF0000"/>
                </a:solidFill>
              </a:rPr>
              <a:t>проголосовать </a:t>
            </a:r>
            <a:r>
              <a:rPr lang="ru-RU" sz="2400" b="1" dirty="0" smtClean="0">
                <a:solidFill>
                  <a:srgbClr val="FF0000"/>
                </a:solidFill>
              </a:rPr>
              <a:t>досрочно</a:t>
            </a:r>
            <a:r>
              <a:rPr lang="ru-RU" sz="2400" dirty="0" smtClean="0"/>
              <a:t> либо </a:t>
            </a:r>
            <a:r>
              <a:rPr lang="ru-RU" sz="2400" b="1" dirty="0">
                <a:solidFill>
                  <a:srgbClr val="FF0000"/>
                </a:solidFill>
              </a:rPr>
              <a:t>подать заявление о включении в список избирателей по месту нахождения.</a:t>
            </a:r>
          </a:p>
          <a:p>
            <a:r>
              <a:rPr lang="ru-RU" sz="2400" b="1" dirty="0" smtClean="0"/>
              <a:t>избиратель </a:t>
            </a:r>
            <a:r>
              <a:rPr lang="ru-RU" sz="2400" b="1" dirty="0"/>
              <a:t>информирует </a:t>
            </a:r>
            <a:r>
              <a:rPr lang="ru-RU" sz="2400" b="1" dirty="0" smtClean="0">
                <a:solidFill>
                  <a:srgbClr val="FF0000"/>
                </a:solidFill>
              </a:rPr>
              <a:t>контролирующий </a:t>
            </a:r>
            <a:r>
              <a:rPr lang="ru-RU" sz="2400" b="1" dirty="0">
                <a:solidFill>
                  <a:srgbClr val="FF0000"/>
                </a:solidFill>
              </a:rPr>
              <a:t>орган (территориальный </a:t>
            </a:r>
            <a:r>
              <a:rPr lang="ru-RU" sz="2400" b="1" dirty="0" smtClean="0">
                <a:solidFill>
                  <a:srgbClr val="FF0000"/>
                </a:solidFill>
              </a:rPr>
              <a:t>орган УИС), </a:t>
            </a:r>
            <a:r>
              <a:rPr lang="ru-RU" sz="2400" dirty="0"/>
              <a:t>который обеспечивает извещение УИК и соблюдение возложенных запретов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 descr="https://europeancourt.ru/uploads/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1479665"/>
            <a:ext cx="5195456" cy="31172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236" y="332510"/>
            <a:ext cx="9717377" cy="5893724"/>
          </a:xfrm>
        </p:spPr>
        <p:txBody>
          <a:bodyPr>
            <a:noAutofit/>
          </a:bodyPr>
          <a:lstStyle/>
          <a:p>
            <a:r>
              <a:rPr lang="ru-RU" sz="2000" b="1" dirty="0"/>
              <a:t>Если избранная мера пресечения и (или) возложенные </a:t>
            </a:r>
            <a:r>
              <a:rPr lang="ru-RU" sz="2000" b="1" dirty="0">
                <a:solidFill>
                  <a:srgbClr val="FF0000"/>
                </a:solidFill>
              </a:rPr>
              <a:t>запреты не допускают возможности </a:t>
            </a:r>
            <a:r>
              <a:rPr lang="ru-RU" sz="2000" dirty="0" smtClean="0"/>
              <a:t>посещения УИК, </a:t>
            </a:r>
            <a:r>
              <a:rPr lang="ru-RU" sz="2000" dirty="0"/>
              <a:t>то </a:t>
            </a:r>
            <a:r>
              <a:rPr lang="ru-RU" sz="2000" b="1" dirty="0">
                <a:solidFill>
                  <a:srgbClr val="FF0000"/>
                </a:solidFill>
              </a:rPr>
              <a:t>избиратель вправе в установленном порядке обратиться в суд с ходатайством </a:t>
            </a:r>
            <a:r>
              <a:rPr lang="ru-RU" sz="2000" dirty="0"/>
              <a:t>об изменении меры </a:t>
            </a:r>
            <a:r>
              <a:rPr lang="ru-RU" sz="2000" dirty="0" smtClean="0"/>
              <a:t>пресечения(возложенных </a:t>
            </a:r>
            <a:r>
              <a:rPr lang="ru-RU" sz="2000" dirty="0"/>
              <a:t>запретов или уточнении (изменении) условий исполнения меры </a:t>
            </a:r>
            <a:r>
              <a:rPr lang="ru-RU" sz="2000" dirty="0" smtClean="0"/>
              <a:t>пресечения) </a:t>
            </a:r>
            <a:r>
              <a:rPr lang="ru-RU" sz="2000" dirty="0"/>
              <a:t>с целью обеспечения возможности голосования, в том числе </a:t>
            </a:r>
            <a:r>
              <a:rPr lang="ru-RU" sz="2000" dirty="0" smtClean="0"/>
              <a:t>подачи </a:t>
            </a:r>
            <a:r>
              <a:rPr lang="ru-RU" sz="2000" dirty="0"/>
              <a:t>заявления о включении в список избирателей по месту нахождения.</a:t>
            </a:r>
          </a:p>
          <a:p>
            <a:r>
              <a:rPr lang="ru-RU" sz="2000" b="1" dirty="0"/>
              <a:t>Важно знать: </a:t>
            </a:r>
            <a:r>
              <a:rPr lang="ru-RU" sz="2000" b="1" dirty="0">
                <a:solidFill>
                  <a:srgbClr val="FF0000"/>
                </a:solidFill>
              </a:rPr>
              <a:t>если избиратель не может по уважительным причинам </a:t>
            </a:r>
            <a:r>
              <a:rPr lang="ru-RU" sz="2000" dirty="0"/>
              <a:t>(по состоянию здоровья, инвалидности) прибыть в помещение для голосования и избранная мера пресечения и </a:t>
            </a:r>
            <a:r>
              <a:rPr lang="ru-RU" sz="2000" dirty="0" smtClean="0"/>
              <a:t> </a:t>
            </a:r>
            <a:r>
              <a:rPr lang="ru-RU" sz="2000" dirty="0"/>
              <a:t>возложенные запреты </a:t>
            </a:r>
            <a:r>
              <a:rPr lang="ru-RU" sz="2000" b="1" dirty="0">
                <a:solidFill>
                  <a:srgbClr val="FF0000"/>
                </a:solidFill>
              </a:rPr>
              <a:t>допускают возможность голосования вне помещения </a:t>
            </a:r>
            <a:r>
              <a:rPr lang="ru-RU" sz="2000" dirty="0"/>
              <a:t>для голосования, то </a:t>
            </a:r>
            <a:r>
              <a:rPr lang="ru-RU" sz="2000" b="1" dirty="0">
                <a:solidFill>
                  <a:srgbClr val="FF0000"/>
                </a:solidFill>
              </a:rPr>
              <a:t>он информирует об этом контролирующий орган, который обеспечивает извещение соответствующей УИК о желании избирателя проголосовать вне помещения </a:t>
            </a:r>
            <a:r>
              <a:rPr lang="ru-RU" sz="2000" dirty="0"/>
              <a:t>для голосования. В этом случае УИК в соответствии со </a:t>
            </a:r>
            <a:r>
              <a:rPr lang="ru-RU" sz="2000" b="1" dirty="0"/>
              <a:t>статьей 66 Федерального закона № 67-ФЗ </a:t>
            </a:r>
            <a:r>
              <a:rPr lang="ru-RU" sz="2000" b="1" dirty="0">
                <a:solidFill>
                  <a:srgbClr val="FF0000"/>
                </a:solidFill>
              </a:rPr>
              <a:t>обеспечивает участие такого лица в голосовании по месту исполнения меры пресечения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НО!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5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716" y="357447"/>
            <a:ext cx="1026621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Если это помещение находится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пределами данного избирательного участка, УИК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не вправе проводить голосование вне помещения для голосования.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получении УИК от контролирующего органа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 желании избирателя, в отношении которого судом избрана мера пресечения и (или)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возложены 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запреты:</a:t>
            </a:r>
            <a:endParaRPr lang="ru-RU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проголосовать в помещении для голосования, 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помещения для голосования, 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заявление о включении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список избирателей по месту нахождения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УИК обеспечивает возможность участия в голосовании указанного лица во взаимодействии с контролирующим органом при условии соблюдения избранных судом мер пресечения и (или) возложенных запретов.</a:t>
            </a:r>
            <a:endParaRPr lang="ru-RU" sz="2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970" y="473825"/>
            <a:ext cx="5702531" cy="58604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Перемещение </a:t>
            </a:r>
            <a:br>
              <a:rPr lang="ru-RU" dirty="0" smtClean="0"/>
            </a:br>
            <a:r>
              <a:rPr lang="ru-RU" dirty="0" smtClean="0"/>
              <a:t>бюллетеней </a:t>
            </a:r>
            <a:r>
              <a:rPr lang="ru-RU" dirty="0"/>
              <a:t>из </a:t>
            </a:r>
            <a:br>
              <a:rPr lang="ru-RU" dirty="0"/>
            </a:br>
            <a:r>
              <a:rPr lang="ru-RU" dirty="0"/>
              <a:t>переносного ящика </a:t>
            </a:r>
            <a:r>
              <a:rPr lang="ru-RU" dirty="0" smtClean="0"/>
              <a:t>в </a:t>
            </a:r>
            <a:br>
              <a:rPr lang="ru-RU" dirty="0" smtClean="0"/>
            </a:br>
            <a:r>
              <a:rPr lang="ru-RU" dirty="0" smtClean="0"/>
              <a:t>сейф-пакеты </a:t>
            </a:r>
            <a:br>
              <a:rPr lang="ru-RU" dirty="0" smtClean="0"/>
            </a:br>
            <a:r>
              <a:rPr lang="ru-RU" dirty="0" smtClean="0"/>
              <a:t>сразу по приезду </a:t>
            </a:r>
            <a:br>
              <a:rPr lang="ru-RU" dirty="0" smtClean="0"/>
            </a:br>
            <a:r>
              <a:rPr lang="ru-RU" dirty="0" smtClean="0"/>
              <a:t>машины</a:t>
            </a:r>
            <a:br>
              <a:rPr lang="ru-RU" dirty="0" smtClean="0"/>
            </a:br>
            <a:r>
              <a:rPr lang="ru-RU" dirty="0" smtClean="0"/>
              <a:t>Один ящик – на отдельный сейф-пакет (возможно несколько сейф-пакетов)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КОИБ – не перемещают!!!!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avatars.mds.yandex.net/get-ynews/35912/1325d070aa5e8d921dbc5b01145ead57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2" y="7937"/>
            <a:ext cx="5001837" cy="66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2" y="2662238"/>
            <a:ext cx="6297578" cy="4195762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27" y="75503"/>
            <a:ext cx="5539738" cy="36908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2" y="-25178"/>
            <a:ext cx="5638800" cy="37568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73" y="3277678"/>
            <a:ext cx="4696177" cy="35221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0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99" y="295429"/>
            <a:ext cx="3907627" cy="87218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УИК с КОИБ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028" y="182881"/>
            <a:ext cx="6949441" cy="65088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НЕ перемещают в сейф-пакеты бюллетени  15 и 16 марта </a:t>
            </a:r>
          </a:p>
          <a:p>
            <a:r>
              <a:rPr lang="ru-RU" sz="2000" b="1" dirty="0" smtClean="0"/>
              <a:t>Пересчитать после 20-00 количество, если все правильно: </a:t>
            </a:r>
            <a:r>
              <a:rPr lang="ru-RU" sz="2000" dirty="0" smtClean="0"/>
              <a:t>из переносного ящика перемещают в КОИБ в режиме «ПЕРЕНОСНОЙ»</a:t>
            </a:r>
          </a:p>
          <a:p>
            <a:r>
              <a:rPr lang="ru-RU" sz="2000" dirty="0" smtClean="0"/>
              <a:t>Распечатать «КОНТРОЛЬНЫЕ ДАННЫЕ О ХОДЕ  ГОЛОСОВАНИЯ» - </a:t>
            </a:r>
            <a:r>
              <a:rPr lang="ru-RU" sz="2000" b="1" dirty="0" smtClean="0">
                <a:solidFill>
                  <a:srgbClr val="FF0000"/>
                </a:solidFill>
              </a:rPr>
              <a:t>вечерние распечатки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Подписать вечерние распечатки, печать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Выдать копии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Выключить КОИБ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ВНИМАНИЕ!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Если КОИБ не принял бюллетень – запечатать в конверт, сейф-пакет и </a:t>
            </a:r>
            <a:r>
              <a:rPr lang="ru-RU" sz="2000" b="1" dirty="0" smtClean="0">
                <a:solidFill>
                  <a:schemeClr val="tx1"/>
                </a:solidFill>
              </a:rPr>
              <a:t>придется перейти на ручной подсчет!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Поэтому печати на бюллетенях должны быть  отличного качества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56" y="1816081"/>
            <a:ext cx="4574770" cy="38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25" y="440574"/>
            <a:ext cx="6361768" cy="29274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66" y="3551160"/>
            <a:ext cx="6988702" cy="32213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" y="1310765"/>
            <a:ext cx="4909561" cy="36821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343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" y="99753"/>
            <a:ext cx="11471564" cy="90608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14 марта (четверг) 2024 года (накануне дней голосования)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971" y="631767"/>
            <a:ext cx="10686011" cy="62262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Подготовить все документы (ведомости, реестры, списки, акты, удостоверения, печать)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Подготовить бюллетени для выдачи (все должны быть с печатями и марками)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Наличие ящиков  переносных и стационарных,  кабинок, сейф-пакетов, пломб (проверить!)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Исключить/ включить в список по ЗМН, сличить с Реестром </a:t>
            </a:r>
            <a:r>
              <a:rPr lang="ru-RU" sz="2000" b="1" dirty="0" err="1" smtClean="0">
                <a:solidFill>
                  <a:schemeClr val="tx1"/>
                </a:solidFill>
              </a:rPr>
              <a:t>неученных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Разделить список на книги, печать, подпись председателя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Перенести 2 сейфа </a:t>
            </a:r>
            <a:r>
              <a:rPr lang="ru-RU" sz="2000" b="1" dirty="0" smtClean="0">
                <a:solidFill>
                  <a:schemeClr val="tx1"/>
                </a:solidFill>
              </a:rPr>
              <a:t>в зал для голосования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Вывесить экран, информационный стенд и увеличенную форму протокола (незаполненная)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Таблички «Видеонаблюдение/</a:t>
            </a:r>
            <a:r>
              <a:rPr lang="ru-RU" sz="2000" b="1" dirty="0" err="1" smtClean="0">
                <a:solidFill>
                  <a:schemeClr val="tx1"/>
                </a:solidFill>
              </a:rPr>
              <a:t>Видеофиксация</a:t>
            </a:r>
            <a:r>
              <a:rPr lang="ru-RU" sz="2000" b="1" dirty="0" smtClean="0">
                <a:solidFill>
                  <a:schemeClr val="tx1"/>
                </a:solidFill>
              </a:rPr>
              <a:t>», «Голосование по заявлениям», «Перемещение в КОИБ », «Сейф для сейф-пакетов» и т.д.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Работоспособность видеокамер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Расставить мебель, места наблюдателям и т.д. по утвержденной заранее схеме и т.д.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3136" y="111896"/>
            <a:ext cx="8181067" cy="140053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Перемещение из переносного в сейф-пакет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7570" y="1446415"/>
            <a:ext cx="5486401" cy="509570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Продемонстрировать что сейф-пакет пустой.</a:t>
            </a:r>
          </a:p>
          <a:p>
            <a:r>
              <a:rPr lang="ru-RU" b="1" dirty="0" smtClean="0"/>
              <a:t>Переместить бюллетени</a:t>
            </a:r>
          </a:p>
          <a:p>
            <a:r>
              <a:rPr lang="ru-RU" b="1" dirty="0" smtClean="0"/>
              <a:t>Заклеить сейф-пакет + </a:t>
            </a:r>
            <a:r>
              <a:rPr lang="ru-RU" b="1" dirty="0" smtClean="0">
                <a:solidFill>
                  <a:srgbClr val="FF0000"/>
                </a:solidFill>
              </a:rPr>
              <a:t>приклеить защитную марку рядом с номером сейф-пакета!</a:t>
            </a:r>
          </a:p>
          <a:p>
            <a:r>
              <a:rPr lang="ru-RU" b="1" dirty="0" smtClean="0"/>
              <a:t>Оформить сейф-пакет: </a:t>
            </a:r>
          </a:p>
          <a:p>
            <a:pPr marL="0" indent="0">
              <a:buNone/>
            </a:pPr>
            <a:r>
              <a:rPr lang="ru-RU" b="1" dirty="0" smtClean="0"/>
              <a:t>Дата, № </a:t>
            </a:r>
            <a:r>
              <a:rPr lang="ru-RU" b="1" dirty="0"/>
              <a:t>ящика,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подписи </a:t>
            </a:r>
            <a:r>
              <a:rPr lang="ru-RU" b="1" dirty="0"/>
              <a:t>двух членов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Составить  акт (часть акта), один акт – </a:t>
            </a:r>
          </a:p>
          <a:p>
            <a:pPr marL="0" indent="0">
              <a:buNone/>
            </a:pPr>
            <a:r>
              <a:rPr lang="ru-RU" b="1" dirty="0" smtClean="0"/>
              <a:t>на один ящик. Но может быть один</a:t>
            </a:r>
          </a:p>
          <a:p>
            <a:pPr marL="0" indent="0">
              <a:buNone/>
            </a:pPr>
            <a:r>
              <a:rPr lang="ru-RU" b="1" dirty="0" smtClean="0"/>
              <a:t>на несколько сейф-пакетов</a:t>
            </a:r>
          </a:p>
          <a:p>
            <a:r>
              <a:rPr lang="ru-RU" b="1" dirty="0" smtClean="0"/>
              <a:t>Выдать заверенные</a:t>
            </a:r>
          </a:p>
          <a:p>
            <a:pPr marL="0" indent="0">
              <a:buNone/>
            </a:pPr>
            <a:r>
              <a:rPr lang="ru-RU" b="1" dirty="0" smtClean="0"/>
              <a:t> копии</a:t>
            </a:r>
          </a:p>
          <a:p>
            <a:r>
              <a:rPr lang="ru-RU" b="1" dirty="0"/>
              <a:t>Акт и заявления </a:t>
            </a:r>
            <a:r>
              <a:rPr lang="ru-RU" b="1" dirty="0" smtClean="0"/>
              <a:t> поместить </a:t>
            </a:r>
            <a:r>
              <a:rPr lang="ru-RU" b="1" dirty="0"/>
              <a:t>в карман</a:t>
            </a:r>
          </a:p>
          <a:p>
            <a:pPr marL="0" indent="0">
              <a:buNone/>
            </a:pPr>
            <a:r>
              <a:rPr lang="ru-RU" b="1" dirty="0"/>
              <a:t> сей-пакета</a:t>
            </a:r>
          </a:p>
          <a:p>
            <a:r>
              <a:rPr lang="ru-RU" b="1" dirty="0" smtClean="0"/>
              <a:t>Убрать сейф-пакет </a:t>
            </a:r>
          </a:p>
          <a:p>
            <a:pPr marL="0" indent="0">
              <a:buNone/>
            </a:pPr>
            <a:r>
              <a:rPr lang="ru-RU" b="1" dirty="0" smtClean="0"/>
              <a:t>в сейф</a:t>
            </a:r>
          </a:p>
          <a:p>
            <a:r>
              <a:rPr lang="ru-RU" b="1" dirty="0" smtClean="0"/>
              <a:t>Опечатать сейф</a:t>
            </a:r>
          </a:p>
          <a:p>
            <a:r>
              <a:rPr lang="ru-RU" b="1" dirty="0" smtClean="0"/>
              <a:t>СЕЙФ- отдельный от бюллетеней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13" y="656705"/>
            <a:ext cx="3386166" cy="6019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59" y="2369156"/>
            <a:ext cx="5219660" cy="39147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55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538" y="58190"/>
            <a:ext cx="5702531" cy="1151314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/>
              <a:t>После 20-00 – перемещение из</a:t>
            </a:r>
            <a:br>
              <a:rPr lang="ru-RU" sz="2400" b="1" dirty="0" smtClean="0"/>
            </a:br>
            <a:r>
              <a:rPr lang="ru-RU" sz="2400" b="1" dirty="0" smtClean="0"/>
              <a:t>стационарного ящика в сейф-пакет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87" y="1904706"/>
            <a:ext cx="2727454" cy="4848807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1766" y="1209503"/>
            <a:ext cx="72570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Вскройте </a:t>
            </a:r>
            <a:r>
              <a:rPr lang="ru-RU" sz="2200" dirty="0" smtClean="0"/>
              <a:t>ящик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Продемонстрируйте</a:t>
            </a:r>
            <a:r>
              <a:rPr lang="ru-RU" sz="2200" dirty="0"/>
              <a:t>, что </a:t>
            </a:r>
            <a:r>
              <a:rPr lang="ru-RU" sz="2200" dirty="0" smtClean="0"/>
              <a:t>сейф-пакет пуст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Переместите </a:t>
            </a:r>
            <a:r>
              <a:rPr lang="ru-RU" sz="2200" dirty="0"/>
              <a:t>бюллетени из ящика в </a:t>
            </a:r>
            <a:r>
              <a:rPr lang="ru-RU" sz="2200" dirty="0" smtClean="0"/>
              <a:t>сейф-</a:t>
            </a:r>
          </a:p>
          <a:p>
            <a:r>
              <a:rPr lang="ru-RU" sz="2200" dirty="0" smtClean="0"/>
              <a:t>Пакет (несколько сейф-пакетов)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FF0000"/>
                </a:solidFill>
              </a:rPr>
              <a:t>Заклейте </a:t>
            </a:r>
            <a:r>
              <a:rPr lang="ru-RU" sz="2200" dirty="0">
                <a:solidFill>
                  <a:srgbClr val="FF0000"/>
                </a:solidFill>
              </a:rPr>
              <a:t>путем отрывания фольгированной ленты и одновременного приклеивания  красной ленты </a:t>
            </a:r>
            <a:r>
              <a:rPr lang="ru-RU" sz="2200" dirty="0"/>
              <a:t>(она же пломба) 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Оформите </a:t>
            </a:r>
            <a:r>
              <a:rPr lang="ru-RU" sz="2200" dirty="0"/>
              <a:t>сейф-пакет: </a:t>
            </a:r>
            <a:r>
              <a:rPr lang="ru-RU" sz="2200" dirty="0" smtClean="0">
                <a:solidFill>
                  <a:srgbClr val="FF0000"/>
                </a:solidFill>
              </a:rPr>
              <a:t>наклейте марку, рядом с номером сейф-пакета</a:t>
            </a:r>
            <a:r>
              <a:rPr lang="ru-RU" sz="2200" dirty="0" smtClean="0"/>
              <a:t>, подписи </a:t>
            </a:r>
            <a:r>
              <a:rPr lang="ru-RU" sz="2200" dirty="0"/>
              <a:t>2- х членов УИК, ниже места склейки. На лицевой стороне: Дата, стационарный </a:t>
            </a:r>
            <a:r>
              <a:rPr lang="ru-RU" sz="2200" dirty="0" smtClean="0"/>
              <a:t>ящик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На </a:t>
            </a:r>
            <a:r>
              <a:rPr lang="ru-RU" sz="2200" dirty="0"/>
              <a:t>акте заполните часть текста  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Вложите </a:t>
            </a:r>
            <a:r>
              <a:rPr lang="ru-RU" sz="2200" dirty="0"/>
              <a:t>в карман </a:t>
            </a:r>
            <a:r>
              <a:rPr lang="ru-RU" sz="2200" dirty="0" smtClean="0"/>
              <a:t>акт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Уберите </a:t>
            </a:r>
            <a:r>
              <a:rPr lang="ru-RU" sz="2200" dirty="0"/>
              <a:t>сейф-пакет в сейф</a:t>
            </a:r>
            <a:r>
              <a:rPr lang="ru-RU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Опломбируйте сейф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141317"/>
            <a:ext cx="4278284" cy="32087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97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8596" y="236585"/>
            <a:ext cx="10806546" cy="21242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Передача информации в ТИК /ЦИК</a:t>
            </a:r>
            <a:br>
              <a:rPr lang="ru-RU" b="1" dirty="0" smtClean="0"/>
            </a:br>
            <a:r>
              <a:rPr lang="ru-RU" dirty="0"/>
              <a:t>Отчет в </a:t>
            </a:r>
            <a:r>
              <a:rPr lang="ru-RU" dirty="0" smtClean="0"/>
              <a:t>ТИК/ЦИК </a:t>
            </a:r>
            <a:r>
              <a:rPr lang="ru-RU" dirty="0" smtClean="0">
                <a:solidFill>
                  <a:srgbClr val="FF0000"/>
                </a:solidFill>
              </a:rPr>
              <a:t>15-16.03.2024 </a:t>
            </a:r>
            <a:r>
              <a:rPr lang="ru-RU" dirty="0">
                <a:solidFill>
                  <a:srgbClr val="FF0000"/>
                </a:solidFill>
              </a:rPr>
              <a:t>Г.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Отчетное время </a:t>
            </a:r>
            <a:r>
              <a:rPr lang="ru-RU" dirty="0">
                <a:solidFill>
                  <a:srgbClr val="FF0000"/>
                </a:solidFill>
              </a:rPr>
              <a:t>15-00, </a:t>
            </a:r>
            <a:r>
              <a:rPr lang="ru-RU" dirty="0" smtClean="0">
                <a:solidFill>
                  <a:srgbClr val="FF0000"/>
                </a:solidFill>
              </a:rPr>
              <a:t>20-00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Нарастающим итогом!!!! – </a:t>
            </a:r>
            <a:r>
              <a:rPr lang="en-US" dirty="0" err="1" smtClean="0"/>
              <a:t>Gogl</a:t>
            </a:r>
            <a:r>
              <a:rPr lang="en-US" dirty="0" smtClean="0"/>
              <a:t>-</a:t>
            </a:r>
            <a:r>
              <a:rPr lang="ru-RU" dirty="0" smtClean="0"/>
              <a:t>формы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9752" y="2676697"/>
            <a:ext cx="6852025" cy="3541223"/>
          </a:xfrm>
        </p:spPr>
        <p:txBody>
          <a:bodyPr>
            <a:normAutofit fontScale="62500" lnSpcReduction="20000"/>
          </a:bodyPr>
          <a:lstStyle/>
          <a:p>
            <a:pPr marL="1143000" lvl="1" indent="-742950">
              <a:buFont typeface="Wingdings 3" charset="2"/>
              <a:buAutoNum type="arabicPeriod"/>
            </a:pPr>
            <a:endParaRPr lang="ru-RU" sz="4400" dirty="0" smtClean="0"/>
          </a:p>
          <a:p>
            <a:pPr marL="1143000" lvl="1" indent="-742950">
              <a:buFont typeface="Wingdings 3" charset="2"/>
              <a:buAutoNum type="arabicPeriod"/>
            </a:pPr>
            <a:r>
              <a:rPr lang="ru-RU" sz="4400" dirty="0" smtClean="0"/>
              <a:t>№ </a:t>
            </a:r>
            <a:r>
              <a:rPr lang="ru-RU" sz="4400" dirty="0"/>
              <a:t>УИК, </a:t>
            </a:r>
            <a:r>
              <a:rPr lang="ru-RU" sz="4200" dirty="0" smtClean="0"/>
              <a:t>Число избирателей </a:t>
            </a:r>
          </a:p>
          <a:p>
            <a:pPr marL="1143000" lvl="1" indent="-742950">
              <a:buAutoNum type="arabicPeriod"/>
            </a:pPr>
            <a:r>
              <a:rPr lang="ru-RU" sz="4200" dirty="0"/>
              <a:t>К</a:t>
            </a:r>
            <a:r>
              <a:rPr lang="ru-RU" sz="4200" dirty="0" smtClean="0"/>
              <a:t>оличество проголосовавших вне помещения (в сумме все переносные ящики за этот день)</a:t>
            </a:r>
          </a:p>
          <a:p>
            <a:pPr marL="1143000" lvl="1" indent="-742950">
              <a:buAutoNum type="arabicPeriod"/>
            </a:pPr>
            <a:r>
              <a:rPr lang="ru-RU" sz="4200" dirty="0" smtClean="0"/>
              <a:t>Количество проголосовавших  в помещении УИК </a:t>
            </a:r>
          </a:p>
        </p:txBody>
      </p:sp>
      <p:pic>
        <p:nvPicPr>
          <p:cNvPr id="1026" name="Picture 2" descr="http://pannoplus.ru/wp-content/uploads/2013/12/12fh1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78" y="2736646"/>
            <a:ext cx="5240222" cy="31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968" y="396480"/>
            <a:ext cx="3167795" cy="1315616"/>
          </a:xfrm>
        </p:spPr>
        <p:txBody>
          <a:bodyPr/>
          <a:lstStyle/>
          <a:p>
            <a:r>
              <a:rPr lang="ru-RU" b="1" dirty="0" smtClean="0"/>
              <a:t>Завершение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668" y="2426991"/>
            <a:ext cx="4931728" cy="3716114"/>
          </a:xfrm>
        </p:spPr>
        <p:txBody>
          <a:bodyPr/>
          <a:lstStyle/>
          <a:p>
            <a:r>
              <a:rPr lang="ru-RU" dirty="0"/>
              <a:t>Все присутствующие покидают </a:t>
            </a:r>
            <a:r>
              <a:rPr lang="ru-RU" dirty="0" smtClean="0"/>
              <a:t>помещение</a:t>
            </a:r>
          </a:p>
          <a:p>
            <a:r>
              <a:rPr lang="ru-RU" dirty="0" smtClean="0"/>
              <a:t>Помещение для </a:t>
            </a:r>
            <a:r>
              <a:rPr lang="ru-RU" dirty="0"/>
              <a:t>голосования закрывается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Опечатать помещение.</a:t>
            </a:r>
          </a:p>
          <a:p>
            <a:r>
              <a:rPr lang="ru-RU" dirty="0" smtClean="0"/>
              <a:t>Камеры не отключать!</a:t>
            </a:r>
          </a:p>
          <a:p>
            <a:r>
              <a:rPr lang="ru-RU" dirty="0" smtClean="0"/>
              <a:t>Сдать </a:t>
            </a:r>
            <a:r>
              <a:rPr lang="ru-RU" dirty="0"/>
              <a:t>под </a:t>
            </a:r>
            <a:r>
              <a:rPr lang="ru-RU" dirty="0" smtClean="0"/>
              <a:t>круглосуточную охрану</a:t>
            </a:r>
          </a:p>
          <a:p>
            <a:r>
              <a:rPr lang="ru-RU" dirty="0" smtClean="0"/>
              <a:t>Доступ в помещение запрещен!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56" y="3123488"/>
            <a:ext cx="5622592" cy="3734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174567"/>
            <a:ext cx="4051069" cy="30383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19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795" y="233412"/>
            <a:ext cx="7739794" cy="805679"/>
          </a:xfrm>
        </p:spPr>
        <p:txBody>
          <a:bodyPr/>
          <a:lstStyle/>
          <a:p>
            <a:pPr algn="ctr"/>
            <a:r>
              <a:rPr lang="ru-RU" b="1" dirty="0" smtClean="0"/>
              <a:t>Голосование 17 марта 2023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7940" y="1161011"/>
            <a:ext cx="8915400" cy="37776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Все то же самое, только без перемещения в сейф-пакеты!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1" y="2319250"/>
            <a:ext cx="3404063" cy="4538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57" y="2319250"/>
            <a:ext cx="3391593" cy="45221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73" y="2352502"/>
            <a:ext cx="3379123" cy="45054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247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76" y="186710"/>
            <a:ext cx="11748166" cy="23652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Экран хода голосования </a:t>
            </a:r>
            <a:br>
              <a:rPr lang="ru-RU" sz="4400" b="1" dirty="0" smtClean="0"/>
            </a:br>
            <a:r>
              <a:rPr lang="ru-RU" sz="3200" b="1" dirty="0" smtClean="0"/>
              <a:t>(в УИК на информационном стенде, в зале)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100" b="1" dirty="0" smtClean="0"/>
              <a:t>Число избирателей, включенных в список: </a:t>
            </a:r>
            <a:br>
              <a:rPr lang="ru-RU" sz="3100" b="1" dirty="0" smtClean="0"/>
            </a:br>
            <a:r>
              <a:rPr lang="ru-RU" sz="3100" b="1" dirty="0" smtClean="0"/>
              <a:t>всего: </a:t>
            </a:r>
            <a:r>
              <a:rPr lang="ru-RU" sz="3100" b="1" dirty="0" smtClean="0">
                <a:solidFill>
                  <a:srgbClr val="FF0000"/>
                </a:solidFill>
              </a:rPr>
              <a:t>1905 ( в том числе по ЗМН – 305, исключено по ЗМН – 12) 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ПРОГОЛОСОВАЛО: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351344"/>
              </p:ext>
            </p:extLst>
          </p:nvPr>
        </p:nvGraphicFramePr>
        <p:xfrm>
          <a:off x="1030777" y="2693323"/>
          <a:ext cx="9917085" cy="397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28">
                  <a:extLst>
                    <a:ext uri="{9D8B030D-6E8A-4147-A177-3AD203B41FA5}">
                      <a16:colId xmlns:a16="http://schemas.microsoft.com/office/drawing/2014/main" val="2454646355"/>
                    </a:ext>
                  </a:extLst>
                </a:gridCol>
                <a:gridCol w="3843999">
                  <a:extLst>
                    <a:ext uri="{9D8B030D-6E8A-4147-A177-3AD203B41FA5}">
                      <a16:colId xmlns:a16="http://schemas.microsoft.com/office/drawing/2014/main" val="3225224311"/>
                    </a:ext>
                  </a:extLst>
                </a:gridCol>
                <a:gridCol w="4177258">
                  <a:extLst>
                    <a:ext uri="{9D8B030D-6E8A-4147-A177-3AD203B41FA5}">
                      <a16:colId xmlns:a16="http://schemas.microsoft.com/office/drawing/2014/main" val="4232798848"/>
                    </a:ext>
                  </a:extLst>
                </a:gridCol>
              </a:tblGrid>
              <a:tr h="93379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Дата/</a:t>
                      </a:r>
                    </a:p>
                    <a:p>
                      <a:pPr algn="ctr"/>
                      <a:r>
                        <a:rPr lang="ru-RU" sz="3200" dirty="0" smtClean="0"/>
                        <a:t>время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 марта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16 марта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05071"/>
                  </a:ext>
                </a:extLst>
              </a:tr>
              <a:tr h="124250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15-00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250 </a:t>
                      </a:r>
                    </a:p>
                    <a:p>
                      <a:r>
                        <a:rPr lang="ru-RU" sz="2800" dirty="0" smtClean="0"/>
                        <a:t>( в </a:t>
                      </a:r>
                      <a:r>
                        <a:rPr lang="ru-RU" sz="2800" dirty="0" err="1" smtClean="0"/>
                        <a:t>т.ч</a:t>
                      </a:r>
                      <a:r>
                        <a:rPr lang="ru-RU" sz="2800" dirty="0" smtClean="0"/>
                        <a:t>. на дому -15)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803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( в </a:t>
                      </a:r>
                      <a:r>
                        <a:rPr lang="ru-RU" sz="2800" dirty="0" err="1" smtClean="0"/>
                        <a:t>т.ч</a:t>
                      </a:r>
                      <a:r>
                        <a:rPr lang="ru-RU" sz="2800" dirty="0" smtClean="0"/>
                        <a:t>. на дому -38)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649727"/>
                  </a:ext>
                </a:extLst>
              </a:tr>
              <a:tr h="154013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20-00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612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( в </a:t>
                      </a:r>
                      <a:r>
                        <a:rPr lang="ru-RU" sz="2800" dirty="0" err="1" smtClean="0"/>
                        <a:t>т.ч</a:t>
                      </a:r>
                      <a:r>
                        <a:rPr lang="ru-RU" sz="2800" dirty="0" smtClean="0"/>
                        <a:t>. на дому -23)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985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( в </a:t>
                      </a:r>
                      <a:r>
                        <a:rPr lang="ru-RU" sz="2800" dirty="0" err="1" smtClean="0"/>
                        <a:t>т.ч</a:t>
                      </a:r>
                      <a:r>
                        <a:rPr lang="ru-RU" sz="2800" dirty="0" smtClean="0"/>
                        <a:t>. на дому -95)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7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259" y="91439"/>
            <a:ext cx="4613564" cy="38404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Голосование</a:t>
            </a:r>
            <a:br>
              <a:rPr lang="ru-RU" b="1" dirty="0" smtClean="0"/>
            </a:br>
            <a:r>
              <a:rPr lang="ru-RU" b="1" dirty="0" smtClean="0"/>
              <a:t> вне </a:t>
            </a:r>
            <a:br>
              <a:rPr lang="ru-RU" b="1" dirty="0" smtClean="0"/>
            </a:br>
            <a:r>
              <a:rPr lang="ru-RU" b="1" dirty="0" smtClean="0"/>
              <a:t>помещения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107" y="4680064"/>
            <a:ext cx="10166466" cy="22444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(</a:t>
            </a:r>
            <a:r>
              <a:rPr lang="ru-RU" sz="3200" b="1" dirty="0">
                <a:solidFill>
                  <a:schemeClr val="tx1"/>
                </a:solidFill>
              </a:rPr>
              <a:t>ст.66 ФЗ-67 «Об основных гарантиях избирательных прав и права на участие в референдуме граждан РФ», </a:t>
            </a:r>
            <a:r>
              <a:rPr lang="ru-RU" sz="3200" b="1" dirty="0" smtClean="0">
                <a:solidFill>
                  <a:schemeClr val="tx1"/>
                </a:solidFill>
              </a:rPr>
              <a:t>ст</a:t>
            </a:r>
            <a:r>
              <a:rPr lang="ru-RU" sz="3200" b="1" dirty="0">
                <a:solidFill>
                  <a:schemeClr val="tx1"/>
                </a:solidFill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</a:rPr>
              <a:t>71 </a:t>
            </a: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О </a:t>
            </a:r>
            <a:r>
              <a:rPr lang="ru-RU" sz="2800" b="1" dirty="0" smtClean="0">
                <a:solidFill>
                  <a:schemeClr val="tx1"/>
                </a:solidFill>
              </a:rPr>
              <a:t>выборах Президента РФ»)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77" y="173637"/>
            <a:ext cx="3379820" cy="45064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50" y="131162"/>
            <a:ext cx="3411677" cy="45489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2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02" y="103584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Голосование вне помещения </a:t>
            </a:r>
            <a:br>
              <a:rPr lang="ru-RU" b="1" dirty="0" smtClean="0"/>
            </a:br>
            <a:r>
              <a:rPr lang="ru-RU" b="1" dirty="0" smtClean="0"/>
              <a:t>(на </a:t>
            </a:r>
            <a:r>
              <a:rPr lang="ru-RU" b="1" dirty="0"/>
              <a:t>дому, в </a:t>
            </a:r>
            <a:r>
              <a:rPr lang="ru-RU" b="1" dirty="0" err="1"/>
              <a:t>СИЗо</a:t>
            </a:r>
            <a:r>
              <a:rPr lang="ru-RU" b="1" dirty="0"/>
              <a:t>, больницах)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1" y="1397664"/>
            <a:ext cx="3887932" cy="5183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55" y="1397664"/>
            <a:ext cx="3728258" cy="49710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1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283" y="266031"/>
            <a:ext cx="8828117" cy="6359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Решение о количестве ящиков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924" y="1745672"/>
            <a:ext cx="4660698" cy="3706141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38202" y="1213659"/>
            <a:ext cx="7193100" cy="5478087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</a:rPr>
              <a:t>Решение о числе переносных ящиков </a:t>
            </a:r>
            <a:r>
              <a:rPr lang="ru-RU" sz="3600" dirty="0" smtClean="0">
                <a:solidFill>
                  <a:schemeClr val="tx1"/>
                </a:solidFill>
              </a:rPr>
              <a:t>принимается </a:t>
            </a:r>
          </a:p>
          <a:p>
            <a:pPr algn="just"/>
            <a:r>
              <a:rPr lang="ru-RU" sz="3600" dirty="0" err="1" smtClean="0">
                <a:solidFill>
                  <a:schemeClr val="tx1"/>
                </a:solidFill>
              </a:rPr>
              <a:t>ТИКом</a:t>
            </a:r>
            <a:r>
              <a:rPr lang="ru-RU" sz="3600" dirty="0" smtClean="0">
                <a:solidFill>
                  <a:schemeClr val="tx1"/>
                </a:solidFill>
              </a:rPr>
              <a:t> (п. 2.3)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1ящ. -до 501 избирателей;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2 </a:t>
            </a:r>
            <a:r>
              <a:rPr lang="ru-RU" sz="3200" b="1" dirty="0" err="1" smtClean="0">
                <a:solidFill>
                  <a:schemeClr val="tx1"/>
                </a:solidFill>
              </a:rPr>
              <a:t>ящ</a:t>
            </a:r>
            <a:r>
              <a:rPr lang="ru-RU" sz="3200" b="1" dirty="0" smtClean="0">
                <a:solidFill>
                  <a:schemeClr val="tx1"/>
                </a:solidFill>
              </a:rPr>
              <a:t>. - от 501 до 1001 изб; 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3 </a:t>
            </a:r>
            <a:r>
              <a:rPr lang="ru-RU" sz="3200" b="1" dirty="0" err="1" smtClean="0">
                <a:solidFill>
                  <a:schemeClr val="tx1"/>
                </a:solidFill>
              </a:rPr>
              <a:t>ящ</a:t>
            </a:r>
            <a:r>
              <a:rPr lang="ru-RU" sz="3200" b="1" dirty="0" smtClean="0">
                <a:solidFill>
                  <a:schemeClr val="tx1"/>
                </a:solidFill>
              </a:rPr>
              <a:t>. - более 1000 избирателей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Допускается </a:t>
            </a:r>
            <a:r>
              <a:rPr lang="ru-RU" sz="3200" b="1" dirty="0" smtClean="0">
                <a:solidFill>
                  <a:srgbClr val="FF0000"/>
                </a:solidFill>
              </a:rPr>
              <a:t>+2.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П.2.3. – количество переносных ящиков определяется исходя из максимального количества таких ящиков.</a:t>
            </a: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344" y="133453"/>
            <a:ext cx="3505199" cy="97631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Причины: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1" y="446088"/>
            <a:ext cx="5555875" cy="5888209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Избиратель не может самостоятельно прибыть в помещение для голосование по состоянию здоровья, инвалидности, изоляции</a:t>
            </a:r>
          </a:p>
          <a:p>
            <a:r>
              <a:rPr lang="ru-RU" sz="3200" b="1" dirty="0" smtClean="0"/>
              <a:t>Нахождение в местах лишения свободы</a:t>
            </a:r>
          </a:p>
          <a:p>
            <a:r>
              <a:rPr lang="ru-RU" sz="3200" b="1" dirty="0" smtClean="0"/>
              <a:t>Уход за лицами в этом нуждающимся (н-</a:t>
            </a:r>
            <a:r>
              <a:rPr lang="ru-RU" sz="3200" b="1" dirty="0" err="1" smtClean="0"/>
              <a:t>р,уход</a:t>
            </a:r>
            <a:r>
              <a:rPr lang="ru-RU" sz="3200" b="1" dirty="0" smtClean="0"/>
              <a:t> за малолетним ребенком)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На рабочем месте – не проводится (исключение – временные УИК</a:t>
            </a:r>
            <a:r>
              <a:rPr lang="ru-RU" sz="3200" b="1" dirty="0" smtClean="0">
                <a:solidFill>
                  <a:srgbClr val="FF0000"/>
                </a:solidFill>
              </a:rPr>
              <a:t>)!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Можно признать неуважительными причины – решение УИК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95" y="1200730"/>
            <a:ext cx="3098048" cy="55076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819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ck2curb.com/wp-content/uploads/2012/06/pho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39" y="1277352"/>
            <a:ext cx="5731361" cy="3814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468" y="0"/>
            <a:ext cx="10526481" cy="6816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Проводится в дни голосования15-16-17.</a:t>
            </a:r>
            <a:r>
              <a:rPr lang="en-US" b="1" dirty="0" smtClean="0"/>
              <a:t>03/ </a:t>
            </a:r>
            <a:r>
              <a:rPr lang="ru-RU" b="1" dirty="0" smtClean="0"/>
              <a:t>2024 г.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4110" y="749547"/>
            <a:ext cx="6043352" cy="2768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На основании устного или письменного заявления (все строки реестра!), поданного в том числе и от других лиц, </a:t>
            </a:r>
            <a:r>
              <a:rPr lang="ru-RU" sz="2800" b="1" dirty="0" smtClean="0">
                <a:solidFill>
                  <a:srgbClr val="FF0000"/>
                </a:solidFill>
              </a:rPr>
              <a:t>через МФЦ, ЕП</a:t>
            </a:r>
            <a:r>
              <a:rPr lang="ru-RU" sz="2800" b="1" dirty="0">
                <a:solidFill>
                  <a:srgbClr val="FF0000"/>
                </a:solidFill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</a:rPr>
              <a:t>У  </a:t>
            </a:r>
          </a:p>
          <a:p>
            <a:pPr marL="0" indent="0">
              <a:buNone/>
            </a:pPr>
            <a:r>
              <a:rPr lang="ru-RU" sz="2800" dirty="0" smtClean="0"/>
              <a:t>(в ЕПГУ срок 24:00 11.03.2024)</a:t>
            </a:r>
            <a:endParaRPr lang="ru-RU" sz="2800" dirty="0"/>
          </a:p>
        </p:txBody>
      </p:sp>
      <p:pic>
        <p:nvPicPr>
          <p:cNvPr id="1028" name="Picture 4" descr="http://kraj.by/img/content/news/2013/11/18/138475750735128-i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82" y="3815541"/>
            <a:ext cx="4323648" cy="28752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1284</TotalTime>
  <Words>2059</Words>
  <Application>Microsoft Office PowerPoint</Application>
  <PresentationFormat>Широкоэкранный</PresentationFormat>
  <Paragraphs>243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Легкий дым</vt:lpstr>
      <vt:lpstr>Голосование и перемещение в сейф-пакеты  15 и 16 марта (пятница-суббота)</vt:lpstr>
      <vt:lpstr>Голосование в течение нескольких дней подряд (3 дня)</vt:lpstr>
      <vt:lpstr>14 марта (четверг) 2024 года (накануне дней голосования)</vt:lpstr>
      <vt:lpstr>Экран хода голосования  (в УИК на информационном стенде, в зале) Число избирателей, включенных в список:  всего: 1905 ( в том числе по ЗМН – 305, исключено по ЗМН – 12)  ПРОГОЛОСОВАЛО:     </vt:lpstr>
      <vt:lpstr>Голосование  вне  помещения  </vt:lpstr>
      <vt:lpstr>Голосование вне помещения  (на дому, в СИЗо, больницах)</vt:lpstr>
      <vt:lpstr>Решение о количестве ящиков </vt:lpstr>
      <vt:lpstr>Причины:</vt:lpstr>
      <vt:lpstr>Проводится в дни голосования15-16-17.03/ 2024 г. </vt:lpstr>
      <vt:lpstr>Срок подачи заявлений: </vt:lpstr>
      <vt:lpstr>Реестр заявлений на голосование вне помещения (записывать телефон, дату и время, когда избиратель желает голосовать). Реестр прикладывается к СИ</vt:lpstr>
      <vt:lpstr>Объявить  о выезде:</vt:lpstr>
      <vt:lpstr>Презентация PowerPoint</vt:lpstr>
      <vt:lpstr>Голосование проводят</vt:lpstr>
      <vt:lpstr>Презентация PowerPoint</vt:lpstr>
      <vt:lpstr>Презентация PowerPoint</vt:lpstr>
      <vt:lpstr>По приезду – отметки в списке и акт о голосовании вне помещения , акт перемещения в сейф-пакет, выдача заверенных копий актов </vt:lpstr>
      <vt:lpstr>Голосование вне помещения отдельных категорий граждан: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Перемещение  бюллетеней из  переносного ящика в  сейф-пакеты  сразу по приезду  машины Один ящик – на отдельный сейф-пакет (возможно несколько сейф-пакетов) КОИБ – не перемещают!!!! </vt:lpstr>
      <vt:lpstr>Презентация PowerPoint</vt:lpstr>
      <vt:lpstr>УИК с КОИБ</vt:lpstr>
      <vt:lpstr>Презентация PowerPoint</vt:lpstr>
      <vt:lpstr>Перемещение из переносного в сейф-пакет </vt:lpstr>
      <vt:lpstr>После 20-00 – перемещение из стационарного ящика в сейф-пакет </vt:lpstr>
      <vt:lpstr>Передача информации в ТИК /ЦИК Отчет в ТИК/ЦИК 15-16.03.2024 Г.  Отчетное время 15-00, 20-00 Нарастающим итогом!!!! – Gogl-формы </vt:lpstr>
      <vt:lpstr>Завершение работы</vt:lpstr>
      <vt:lpstr>Голосование 17 марта 2023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СПИСКОК ИЗБИРАТЕЛЕЙ (ст. 17 Закона РС (Я) «О муниципальных выборах в РС (Я)»)</dc:title>
  <dc:creator>Алла Г. Самойлова</dc:creator>
  <cp:lastModifiedBy>Самойлова Алла Георгиевна</cp:lastModifiedBy>
  <cp:revision>99</cp:revision>
  <dcterms:created xsi:type="dcterms:W3CDTF">2015-08-14T08:53:54Z</dcterms:created>
  <dcterms:modified xsi:type="dcterms:W3CDTF">2024-02-05T23:55:24Z</dcterms:modified>
</cp:coreProperties>
</file>