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65A38-5C87-49F3-9B3E-8438CCA3D2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C1C502-1DA8-456C-AB55-36F145B56EE9}">
      <dgm:prSet custT="1"/>
      <dgm:spPr/>
      <dgm:t>
        <a:bodyPr/>
        <a:lstStyle/>
        <a:p>
          <a:pPr algn="ctr" rtl="0"/>
          <a:r>
            <a:rPr lang="ru-RU" sz="2400" b="1" i="0" dirty="0" smtClean="0"/>
            <a:t>ст. </a:t>
          </a:r>
          <a:r>
            <a:rPr lang="ru-RU" sz="2400" b="1" i="0" dirty="0" smtClean="0"/>
            <a:t>70 </a:t>
          </a:r>
          <a:r>
            <a:rPr lang="ru-RU" sz="2400" b="1" i="0" dirty="0" smtClean="0"/>
            <a:t>Федерального закона № </a:t>
          </a:r>
          <a:r>
            <a:rPr lang="ru-RU" sz="2400" b="1" i="0" dirty="0" smtClean="0"/>
            <a:t>19-ФЗ </a:t>
          </a:r>
          <a:endParaRPr lang="ru-RU" sz="2400" b="1" i="0" dirty="0" smtClean="0"/>
        </a:p>
        <a:p>
          <a:pPr algn="ctr" rtl="0"/>
          <a:r>
            <a:rPr lang="ru-RU" sz="2400" b="1" i="0" dirty="0" smtClean="0"/>
            <a:t>предусмотрено для избирателей </a:t>
          </a:r>
          <a:r>
            <a:rPr lang="ru-RU" sz="1700" b="1" i="0" dirty="0" smtClean="0"/>
            <a:t/>
          </a:r>
          <a:br>
            <a:rPr lang="ru-RU" sz="1700" b="1" i="0" dirty="0" smtClean="0"/>
          </a:br>
          <a:endParaRPr lang="ru-RU" sz="1700" dirty="0"/>
        </a:p>
      </dgm:t>
    </dgm:pt>
    <dgm:pt modelId="{FCABE81E-EC5D-483B-ABF7-06A39F996698}" type="parTrans" cxnId="{04F4BDAA-31EC-43E6-A08D-FFD4A302EFC7}">
      <dgm:prSet/>
      <dgm:spPr/>
      <dgm:t>
        <a:bodyPr/>
        <a:lstStyle/>
        <a:p>
          <a:endParaRPr lang="ru-RU"/>
        </a:p>
      </dgm:t>
    </dgm:pt>
    <dgm:pt modelId="{2EE009C9-0C0B-4C04-8F34-B2D96C3520A4}" type="sibTrans" cxnId="{04F4BDAA-31EC-43E6-A08D-FFD4A302EFC7}">
      <dgm:prSet/>
      <dgm:spPr/>
      <dgm:t>
        <a:bodyPr/>
        <a:lstStyle/>
        <a:p>
          <a:endParaRPr lang="ru-RU"/>
        </a:p>
      </dgm:t>
    </dgm:pt>
    <dgm:pt modelId="{B6494FAF-05EC-4672-9876-E3931A4242FA}" type="pres">
      <dgm:prSet presAssocID="{9E665A38-5C87-49F3-9B3E-8438CCA3D2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0F27BC-7C16-4AED-888C-38E965C4BF19}" type="pres">
      <dgm:prSet presAssocID="{AAC1C502-1DA8-456C-AB55-36F145B56EE9}" presName="parentText" presStyleLbl="node1" presStyleIdx="0" presStyleCnt="1" custScaleY="221148" custLinFactNeighborX="-1004" custLinFactNeighborY="-286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6531C0-5B34-4F92-B955-57CDA4D8CBD8}" type="presOf" srcId="{AAC1C502-1DA8-456C-AB55-36F145B56EE9}" destId="{B60F27BC-7C16-4AED-888C-38E965C4BF19}" srcOrd="0" destOrd="0" presId="urn:microsoft.com/office/officeart/2005/8/layout/vList2"/>
    <dgm:cxn modelId="{1AED215A-4791-440D-B565-ABC7BE8286C9}" type="presOf" srcId="{9E665A38-5C87-49F3-9B3E-8438CCA3D2CC}" destId="{B6494FAF-05EC-4672-9876-E3931A4242FA}" srcOrd="0" destOrd="0" presId="urn:microsoft.com/office/officeart/2005/8/layout/vList2"/>
    <dgm:cxn modelId="{04F4BDAA-31EC-43E6-A08D-FFD4A302EFC7}" srcId="{9E665A38-5C87-49F3-9B3E-8438CCA3D2CC}" destId="{AAC1C502-1DA8-456C-AB55-36F145B56EE9}" srcOrd="0" destOrd="0" parTransId="{FCABE81E-EC5D-483B-ABF7-06A39F996698}" sibTransId="{2EE009C9-0C0B-4C04-8F34-B2D96C3520A4}"/>
    <dgm:cxn modelId="{9B79FECD-081B-464B-8EC4-5F46AE92013E}" type="presParOf" srcId="{B6494FAF-05EC-4672-9876-E3931A4242FA}" destId="{B60F27BC-7C16-4AED-888C-38E965C4BF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F27BC-7C16-4AED-888C-38E965C4BF19}">
      <dsp:nvSpPr>
        <dsp:cNvPr id="0" name=""/>
        <dsp:cNvSpPr/>
      </dsp:nvSpPr>
      <dsp:spPr>
        <a:xfrm>
          <a:off x="0" y="0"/>
          <a:ext cx="7175351" cy="1008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ст. </a:t>
          </a:r>
          <a:r>
            <a:rPr lang="ru-RU" sz="2400" b="1" i="0" kern="1200" dirty="0" smtClean="0"/>
            <a:t>70 </a:t>
          </a:r>
          <a:r>
            <a:rPr lang="ru-RU" sz="2400" b="1" i="0" kern="1200" dirty="0" smtClean="0"/>
            <a:t>Федерального закона № </a:t>
          </a:r>
          <a:r>
            <a:rPr lang="ru-RU" sz="2400" b="1" i="0" kern="1200" dirty="0" smtClean="0"/>
            <a:t>19-ФЗ </a:t>
          </a:r>
          <a:endParaRPr lang="ru-RU" sz="2400" b="1" i="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предусмотрено для избирателей </a:t>
          </a:r>
          <a:r>
            <a:rPr lang="ru-RU" sz="1700" b="1" i="0" kern="1200" dirty="0" smtClean="0"/>
            <a:t/>
          </a:r>
          <a:br>
            <a:rPr lang="ru-RU" sz="1700" b="1" i="0" kern="1200" dirty="0" smtClean="0"/>
          </a:br>
          <a:endParaRPr lang="ru-RU" sz="1700" kern="1200" dirty="0"/>
        </a:p>
      </dsp:txBody>
      <dsp:txXfrm>
        <a:off x="49212" y="49212"/>
        <a:ext cx="7076927" cy="909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230AB808C71EF1B15A2931A93A0CBDB19F952254306F4F4906AE10C83B20F84A3C2D9794C8DB90CAE8DDB16C8F8F1D6A95DF1F0D559C83Du9q2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0486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effectLst>
                  <a:outerShdw dist="50800" sx="1000" sy="1000" algn="ctr" rotWithShape="0">
                    <a:srgbClr val="000000"/>
                  </a:outerShdw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досрочного голосования отдельных групп избирателей, находящихся в труднодоступных и отдаленных местностях на выборах </a:t>
            </a:r>
            <a:r>
              <a:rPr lang="ru-RU" sz="2400" dirty="0" smtClean="0">
                <a:effectLst>
                  <a:outerShdw dist="50800" sx="1000" sy="1000" algn="ctr" rotWithShape="0">
                    <a:srgbClr val="000000"/>
                  </a:outerShdw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</a:t>
            </a:r>
            <a:endParaRPr lang="ru-RU" sz="2400" dirty="0">
              <a:effectLst>
                <a:outerShdw dist="50800" sx="1000" sy="1000" algn="ctr" rotWithShape="0">
                  <a:srgbClr val="000000"/>
                </a:outerShdw>
                <a:reflection blurRad="6350" endPos="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\\Server\документы цик рс(я)\Курсы повышения квалификации ОИК, ТИК и УИК 2023\ЦИК РС(Я) для презентаций (сверху слева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87481" cy="6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7" y="140543"/>
            <a:ext cx="1340121" cy="63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1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документы цик рс(я)\Курсы повышения квалификации ОИК, ТИК и УИК 2023\ЦИК РС(Я) для презентаций (сверху слева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87481" cy="6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0837" y="1268760"/>
            <a:ext cx="62569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ВЫЕЗД: 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каждому маршруту проводят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не менее двух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членов УИК с правом решающего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голоса (определенные решением УИК).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3256582" cy="180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8"/>
            <a:ext cx="3246440" cy="180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22" y="4218694"/>
            <a:ext cx="2633811" cy="180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7" y="140543"/>
            <a:ext cx="1340121" cy="63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1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документы цик рс(я)\Курсы повышения квалификации ОИК, ТИК и УИК 2023\ЦИК РС(Я) для презентаций (сверху слева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87481" cy="6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20689"/>
            <a:ext cx="91805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Берут с собой: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предварительно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опечатанный (опломбированный) в УИК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переносной ящик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голосования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оформленных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бюллетеней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установленной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формы (получают по ведомости в УИК)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(не более 5%)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выписку из списка (список) избирателей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содержащую сведения об избирателях, к которым члены комиссии выезжают для проведения досрочного голосования, либо список избирателей,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письменные принадлежности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(за исключением карандашей),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информационные материалы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шторку для тайного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голосования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7" y="140543"/>
            <a:ext cx="1340121" cy="63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2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документы цик рс(я)\Курсы повышения квалификации ОИК, ТИК и УИК 2023\ЦИК РС(Я) для презентаций (сверху слева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87481" cy="6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5987" y="1268760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Получение бюллетеня: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паспорту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Расписаться в списке (выписке)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Серия, номер паспорта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 голосования в ТДМ члены УИК делают отметку в списке: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«голосовал досрочно, дата, время»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7" y="140543"/>
            <a:ext cx="1340121" cy="63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6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документы цик рс(я)\Курсы повышения квалификации ОИК, ТИК и УИК 2023\ЦИК РС(Я) для презентаций (сверху слева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87481" cy="6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3142" y="1009471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Избирателю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может оказать помощь проставлении отметки в списке другой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избиратель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(не член ИК, не кандидат, не доверенное лицо либо уполномоченным представителем, не наблюдатель).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6340" y="3501008"/>
            <a:ext cx="71597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списке избирателей - фамилия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имя, отчество, серия и номер паспорта или документа, заменяющего паспорт гражданина,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лица, оказывающего помощь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избирателю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7" y="140543"/>
            <a:ext cx="1340121" cy="63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7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документы цик рс(я)\Курсы повышения квалификации ОИК, ТИК и УИК 2023\ЦИК РС(Я) для презентаций (сверху слева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87481" cy="6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0996" y="2276872"/>
            <a:ext cx="68912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Избиратель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заполняет избирательный бюллетень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опускает его в переносной ящик для голосования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Может получить бюллетень взамен испорченного.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7" y="140543"/>
            <a:ext cx="1340121" cy="63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документы цик рс(я)\Курсы повышения квалификации ОИК, ТИК и УИК 2023\ЦИК РС(Я) для презентаций (сверху слева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87481" cy="6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5260" y="1124744"/>
            <a:ext cx="79311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время голосования,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избирателей, получивших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бюллетени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фамилии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членов УИК и других лиц, присутствовавших при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голосовании,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полученных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возвращенных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бюллетеней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хранится вместе с переносным ящиком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голосования)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7" y="140543"/>
            <a:ext cx="1340121" cy="63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8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документы цик рс(я)\Курсы повышения квалификации ОИК, ТИК и УИК 2023\ЦИК РС(Я) для презентаций (сверху слева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87481" cy="6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1976" y="1196752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окончанию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голосования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прорези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избирательных бюллетеней в переносных ящиках для голосования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незамедлительно опечатываются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председателем УИК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5132" y="3277022"/>
            <a:ext cx="7537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Хранение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переносных ящиков обеспечивается секретарем УИК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Переносные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ящики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вскрываются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начала непосредственного подсчета голосов избирателей на избирательном участке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7" y="140543"/>
            <a:ext cx="1340121" cy="63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6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документы цик рс(я)\Курсы повышения квалификации ОИК, ТИК и УИК 2023\ЦИК РС(Я) для презентаций (сверху слева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87481" cy="6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5261" y="2348880"/>
            <a:ext cx="76431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 проведении досрочного голосования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избирателей передаются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УИК в ТИК, а из ТИК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ЦИК РС(Я)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окончании проведения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досрочного,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указанием общего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количества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избирателей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7" y="140543"/>
            <a:ext cx="1340121" cy="63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1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документы цик рс(я)\Курсы повышения квалификации ОИК, ТИК и УИК 2023\ЦИК РС(Я) для презентаций (сверху слева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87481" cy="6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268760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целях обеспечения безопасности членов комиссий и лиц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имеющих право присутствовать при проведении досрочного голосования избирателей ТИК: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заблаговременно проинформировать территориальные органы МЧС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России о планируемых маршрутах, используемых видах транспортных средств и средств связи,</a:t>
            </a:r>
            <a:r>
              <a:rPr lang="ru-RU" sz="2800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определить механизм оперативной связи в случае возникновения чрезвычайной ситуации</a:t>
            </a:r>
            <a:r>
              <a:rPr lang="ru-RU" sz="2800" dirty="0"/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7" y="140543"/>
            <a:ext cx="1340121" cy="63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4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27829655"/>
              </p:ext>
            </p:extLst>
          </p:nvPr>
        </p:nvGraphicFramePr>
        <p:xfrm>
          <a:off x="1043608" y="908720"/>
          <a:ext cx="7175351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\\Server\документы цик рс(я)\Курсы повышения квалификации ОИК, ТИК и УИК 2023\ЦИК РС(Я) для презентаций (сверху слева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87481" cy="6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2132856"/>
            <a:ext cx="78488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находятся в значительно удаленных от помещения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голосования местах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транспортное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сообщение с которыми отсутствует или затруднено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 труднодоступных или отдаленных местностях)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связи с этим невозможно провести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досрочное голосование по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избирательному участку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целом</a:t>
            </a:r>
            <a:endParaRPr lang="ru-RU" sz="1400" dirty="0">
              <a:latin typeface="Raleway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7" y="140543"/>
            <a:ext cx="1340121" cy="63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0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документы цик рс(я)\Курсы повышения квалификации ОИК, ТИК и УИК 2023\ЦИК РС(Я) для презентаций (сверху слева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87481" cy="6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08671" y="2060848"/>
            <a:ext cx="70228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ранее чем за 20 дней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25 февраля по 14 марта 2024 г.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ТИК: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заблаговременно собрать необходимую информацию 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организации и проведения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голосования в ТДМ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7" y="140543"/>
            <a:ext cx="1340121" cy="63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7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218"/>
            <a:ext cx="6349503" cy="298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04" y="1196752"/>
            <a:ext cx="1691165" cy="169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6455343" cy="265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EVR\Desktop\png-clipart-check-mark-s-of-a-check-angle-text-thumbna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4" y="4112925"/>
            <a:ext cx="2181043" cy="16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7" y="140543"/>
            <a:ext cx="1340121" cy="63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78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документы цик рс(я)\Курсы повышения квалификации ОИК, ТИК и УИК 2023\ЦИК РС(Я) для презентаций (сверху слева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87481" cy="6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980728"/>
            <a:ext cx="85689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 наименовании населенного пункта (либо объекта с указанием его месторасположения),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видах транспорта, времени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нахождения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пути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роде (виде) деятельности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избирателей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 видах технической связи между УИК и избирателями в месте проведения ТДМ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 планируемом количестве избирателей в каждой отдельной группе избирателей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другие сведения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7" y="140543"/>
            <a:ext cx="1340121" cy="63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1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документы цик рс(я)\Курсы повышения квалификации ОИК, ТИК и УИК 2023\ЦИК РС(Я) для презентаций (сверху слева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87481" cy="6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4535" y="1484784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ТИК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принимает решение о датах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проведения досрочного голосования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указывает номера УИК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которые будут проводить голосование.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УИК – принимает собственное решение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дате, времени и месте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проведения досрочного голосования.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УИК должна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оповестить вышестоящую ТИК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 принятии данного решения.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7" y="140543"/>
            <a:ext cx="1340121" cy="63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1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документы цик рс(я)\Курсы повышения квалификации ОИК, ТИК и УИК 2023\ЦИК РС(Я) для презентаций (сверху слева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87481" cy="6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340768"/>
            <a:ext cx="688045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ТИК и УИК обязаны не позднее чем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пять дней до дня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досрочного голосования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оповестить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избирателей, кандидатов, наблюдателей,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руководителей объектов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на которых работают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избиратели, </a:t>
            </a:r>
          </a:p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дате, времени и месте проведения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голосования !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7" y="140543"/>
            <a:ext cx="1340121" cy="63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8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документы цик рс(я)\Курсы повышения квалификации ОИК, ТИК и УИК 2023\ЦИК РС(Я) для презентаций (сверху слева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87481" cy="6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1465" y="1641624"/>
            <a:ext cx="7021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переносных ящиков определяется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соответствующей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УИК (принимается решение)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98" y="3501008"/>
            <a:ext cx="30861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7" y="140543"/>
            <a:ext cx="1340121" cy="63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документы цик рс(я)\Курсы повышения квалификации ОИК, ТИК и УИК 2023\ЦИК РС(Я) для презентаций (сверху слева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87481" cy="6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9989" y="1340768"/>
            <a:ext cx="698227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проведения досрочного голосования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пустые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переносные ящики для голосования предъявляются в помещении УИК большинству членов УИК, а также присутствующим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лицам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(составляется акт)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После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3"/>
              </a:rPr>
              <a:t>этого пустые переносные ящики для голосования опечатываются (пломбируются).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7" y="140543"/>
            <a:ext cx="1340121" cy="63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9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1909</TotalTime>
  <Words>631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Организация досрочного голосования отдельных групп избирателей, находящихся в труднодоступных и отдаленных местностях на выборах Президента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досрочного голосования отдельных групп избирателей, находящихся в труднодоступных и отдаленных местностях на выборах Главы Республики Саха (Якутия), народных депутатов Республики Саха (Якутия) седьмого созыва</dc:title>
  <dc:creator>Рябченко Евгений Викторович</dc:creator>
  <cp:lastModifiedBy>Рябченко Евгений Викторович</cp:lastModifiedBy>
  <cp:revision>18</cp:revision>
  <dcterms:created xsi:type="dcterms:W3CDTF">2023-06-12T01:06:26Z</dcterms:created>
  <dcterms:modified xsi:type="dcterms:W3CDTF">2024-02-05T07:30:34Z</dcterms:modified>
</cp:coreProperties>
</file>