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701" r:id="rId1"/>
  </p:sldMasterIdLst>
  <p:notesMasterIdLst>
    <p:notesMasterId r:id="rId32"/>
  </p:notesMasterIdLst>
  <p:sldIdLst>
    <p:sldId id="256" r:id="rId2"/>
    <p:sldId id="290" r:id="rId3"/>
    <p:sldId id="291" r:id="rId4"/>
    <p:sldId id="258" r:id="rId5"/>
    <p:sldId id="289" r:id="rId6"/>
    <p:sldId id="257" r:id="rId7"/>
    <p:sldId id="285" r:id="rId8"/>
    <p:sldId id="306" r:id="rId9"/>
    <p:sldId id="308" r:id="rId10"/>
    <p:sldId id="277" r:id="rId11"/>
    <p:sldId id="310" r:id="rId12"/>
    <p:sldId id="278" r:id="rId13"/>
    <p:sldId id="293" r:id="rId14"/>
    <p:sldId id="294" r:id="rId15"/>
    <p:sldId id="282" r:id="rId16"/>
    <p:sldId id="295" r:id="rId17"/>
    <p:sldId id="300" r:id="rId18"/>
    <p:sldId id="286" r:id="rId19"/>
    <p:sldId id="309" r:id="rId20"/>
    <p:sldId id="305" r:id="rId21"/>
    <p:sldId id="274" r:id="rId22"/>
    <p:sldId id="297" r:id="rId23"/>
    <p:sldId id="298" r:id="rId24"/>
    <p:sldId id="299" r:id="rId25"/>
    <p:sldId id="302" r:id="rId26"/>
    <p:sldId id="280" r:id="rId27"/>
    <p:sldId id="281" r:id="rId28"/>
    <p:sldId id="288" r:id="rId29"/>
    <p:sldId id="307" r:id="rId30"/>
    <p:sldId id="303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54CA2A-8D55-4612-9C9F-DED2183AFF4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F45473-9AAF-4681-92F4-7CBB90364B41}">
      <dgm:prSet phldrT="[Текст]" custT="1"/>
      <dgm:spPr/>
      <dgm:t>
        <a:bodyPr/>
        <a:lstStyle/>
        <a:p>
          <a:r>
            <a:rPr lang="ru-RU" sz="4000" baseline="0" dirty="0" smtClean="0"/>
            <a:t>Бюллетени</a:t>
          </a:r>
          <a:endParaRPr lang="ru-RU" sz="4000" baseline="0" dirty="0"/>
        </a:p>
      </dgm:t>
    </dgm:pt>
    <dgm:pt modelId="{3CABC592-EE6B-4FE1-A1B9-8E211ED6F672}" type="parTrans" cxnId="{8F92D9A0-EC1A-41D1-9239-C10BA17FE889}">
      <dgm:prSet/>
      <dgm:spPr/>
      <dgm:t>
        <a:bodyPr/>
        <a:lstStyle/>
        <a:p>
          <a:endParaRPr lang="ru-RU"/>
        </a:p>
      </dgm:t>
    </dgm:pt>
    <dgm:pt modelId="{652DC24C-FBE3-4E85-8ADD-98AB2C8D7648}" type="sibTrans" cxnId="{8F92D9A0-EC1A-41D1-9239-C10BA17FE889}">
      <dgm:prSet/>
      <dgm:spPr/>
      <dgm:t>
        <a:bodyPr/>
        <a:lstStyle/>
        <a:p>
          <a:endParaRPr lang="ru-RU"/>
        </a:p>
      </dgm:t>
    </dgm:pt>
    <dgm:pt modelId="{BBD0CFBE-2DC4-4DB8-8F61-35BEAE252D76}">
      <dgm:prSet phldrT="[Текст]"/>
      <dgm:spPr/>
      <dgm:t>
        <a:bodyPr/>
        <a:lstStyle/>
        <a:p>
          <a:r>
            <a:rPr lang="ru-RU" dirty="0" smtClean="0"/>
            <a:t> В </a:t>
          </a:r>
          <a:r>
            <a:rPr lang="ru-RU" dirty="0" err="1" smtClean="0"/>
            <a:t>т.ч</a:t>
          </a:r>
          <a:r>
            <a:rPr lang="ru-RU" dirty="0" smtClean="0"/>
            <a:t>. испорченные  избирателем </a:t>
          </a:r>
          <a:endParaRPr lang="ru-RU" dirty="0"/>
        </a:p>
      </dgm:t>
    </dgm:pt>
    <dgm:pt modelId="{954351F6-8ECB-4F15-AB95-E26FCA5B63B6}" type="parTrans" cxnId="{0DD9EE2A-BF56-487D-A104-E091CC748CCD}">
      <dgm:prSet/>
      <dgm:spPr/>
      <dgm:t>
        <a:bodyPr/>
        <a:lstStyle/>
        <a:p>
          <a:endParaRPr lang="ru-RU"/>
        </a:p>
      </dgm:t>
    </dgm:pt>
    <dgm:pt modelId="{90AFD495-4B5F-40DA-BED3-D1330681CC2F}" type="sibTrans" cxnId="{0DD9EE2A-BF56-487D-A104-E091CC748CCD}">
      <dgm:prSet/>
      <dgm:spPr/>
      <dgm:t>
        <a:bodyPr/>
        <a:lstStyle/>
        <a:p>
          <a:endParaRPr lang="ru-RU"/>
        </a:p>
      </dgm:t>
    </dgm:pt>
    <dgm:pt modelId="{26C6F773-9B9E-4FA2-9D9D-B00388539520}">
      <dgm:prSet phldrT="[Текст]"/>
      <dgm:spPr/>
      <dgm:t>
        <a:bodyPr/>
        <a:lstStyle/>
        <a:p>
          <a:endParaRPr lang="ru-RU" dirty="0" smtClean="0"/>
        </a:p>
        <a:p>
          <a:r>
            <a:rPr lang="ru-RU" dirty="0" smtClean="0"/>
            <a:t>Неустановленной формы (без печати, с печатью другого УИК, типографский брак и т.д.)</a:t>
          </a:r>
        </a:p>
        <a:p>
          <a:endParaRPr lang="ru-RU" dirty="0"/>
        </a:p>
      </dgm:t>
    </dgm:pt>
    <dgm:pt modelId="{A62BE389-39A0-4993-9907-157864797615}" type="parTrans" cxnId="{91166B16-E450-4C87-A13E-22E8F7590B43}">
      <dgm:prSet/>
      <dgm:spPr/>
      <dgm:t>
        <a:bodyPr/>
        <a:lstStyle/>
        <a:p>
          <a:endParaRPr lang="ru-RU"/>
        </a:p>
      </dgm:t>
    </dgm:pt>
    <dgm:pt modelId="{9053202C-B94D-4247-8842-F8045ECC1E8E}" type="sibTrans" cxnId="{91166B16-E450-4C87-A13E-22E8F7590B43}">
      <dgm:prSet/>
      <dgm:spPr/>
      <dgm:t>
        <a:bodyPr/>
        <a:lstStyle/>
        <a:p>
          <a:endParaRPr lang="ru-RU"/>
        </a:p>
      </dgm:t>
    </dgm:pt>
    <dgm:pt modelId="{419CBFE8-B5D9-4430-A074-9A62B3F276F0}">
      <dgm:prSet/>
      <dgm:spPr/>
      <dgm:t>
        <a:bodyPr/>
        <a:lstStyle/>
        <a:p>
          <a:r>
            <a:rPr lang="ru-RU" dirty="0" smtClean="0"/>
            <a:t>Недействительные (без отметок или 2 и более отметок)+ переносные ящики+ сейф-пакеты</a:t>
          </a:r>
          <a:endParaRPr lang="ru-RU" dirty="0"/>
        </a:p>
      </dgm:t>
    </dgm:pt>
    <dgm:pt modelId="{49B79A7B-D980-44DB-B8F9-194261F2F9CD}" type="parTrans" cxnId="{A1CFB459-31F8-40EC-BECE-C8CBD43B92FB}">
      <dgm:prSet/>
      <dgm:spPr/>
      <dgm:t>
        <a:bodyPr/>
        <a:lstStyle/>
        <a:p>
          <a:endParaRPr lang="ru-RU"/>
        </a:p>
      </dgm:t>
    </dgm:pt>
    <dgm:pt modelId="{C0E0ADF9-E5C0-478B-BD7E-FCF137F6865B}" type="sibTrans" cxnId="{A1CFB459-31F8-40EC-BECE-C8CBD43B92FB}">
      <dgm:prSet/>
      <dgm:spPr/>
      <dgm:t>
        <a:bodyPr/>
        <a:lstStyle/>
        <a:p>
          <a:endParaRPr lang="ru-RU"/>
        </a:p>
      </dgm:t>
    </dgm:pt>
    <dgm:pt modelId="{FDF21447-CFCB-412A-A798-9F6349733752}">
      <dgm:prSet/>
      <dgm:spPr/>
      <dgm:t>
        <a:bodyPr/>
        <a:lstStyle/>
        <a:p>
          <a:r>
            <a:rPr lang="ru-RU" dirty="0" smtClean="0"/>
            <a:t>Действительные (голоса за)</a:t>
          </a:r>
          <a:endParaRPr lang="ru-RU" dirty="0"/>
        </a:p>
      </dgm:t>
    </dgm:pt>
    <dgm:pt modelId="{3F7F3541-58EA-49CF-938C-6DF15D5630CD}" type="parTrans" cxnId="{01AB4B8F-D011-4ED6-9393-3EECFD65A6EB}">
      <dgm:prSet/>
      <dgm:spPr/>
      <dgm:t>
        <a:bodyPr/>
        <a:lstStyle/>
        <a:p>
          <a:endParaRPr lang="ru-RU"/>
        </a:p>
      </dgm:t>
    </dgm:pt>
    <dgm:pt modelId="{3786B63F-5DCD-43C8-AB67-80CEF4B98E52}" type="sibTrans" cxnId="{01AB4B8F-D011-4ED6-9393-3EECFD65A6EB}">
      <dgm:prSet/>
      <dgm:spPr/>
      <dgm:t>
        <a:bodyPr/>
        <a:lstStyle/>
        <a:p>
          <a:endParaRPr lang="ru-RU"/>
        </a:p>
      </dgm:t>
    </dgm:pt>
    <dgm:pt modelId="{CA882361-4EC0-4E2A-93CB-B108C9A24AD4}">
      <dgm:prSet/>
      <dgm:spPr/>
      <dgm:t>
        <a:bodyPr/>
        <a:lstStyle/>
        <a:p>
          <a:r>
            <a:rPr lang="ru-RU" dirty="0" smtClean="0"/>
            <a:t>Погашенные</a:t>
          </a:r>
          <a:endParaRPr lang="ru-RU" dirty="0"/>
        </a:p>
      </dgm:t>
    </dgm:pt>
    <dgm:pt modelId="{AD605F17-AD35-4764-9194-680BD161D561}" type="parTrans" cxnId="{570E09F8-27E8-4ADC-BAA0-6910C2E1DA4A}">
      <dgm:prSet/>
      <dgm:spPr/>
      <dgm:t>
        <a:bodyPr/>
        <a:lstStyle/>
        <a:p>
          <a:endParaRPr lang="ru-RU"/>
        </a:p>
      </dgm:t>
    </dgm:pt>
    <dgm:pt modelId="{07CA8412-3C6B-49E9-AC6A-6494D06141D3}" type="sibTrans" cxnId="{570E09F8-27E8-4ADC-BAA0-6910C2E1DA4A}">
      <dgm:prSet/>
      <dgm:spPr/>
      <dgm:t>
        <a:bodyPr/>
        <a:lstStyle/>
        <a:p>
          <a:endParaRPr lang="ru-RU"/>
        </a:p>
      </dgm:t>
    </dgm:pt>
    <dgm:pt modelId="{FE2631F3-65C6-4626-A4DF-0FAA780C79CE}" type="pres">
      <dgm:prSet presAssocID="{F354CA2A-8D55-4612-9C9F-DED2183AFF4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6B424D-5258-41A9-BADF-D1567A2D5355}" type="pres">
      <dgm:prSet presAssocID="{E4F45473-9AAF-4681-92F4-7CBB90364B41}" presName="root1" presStyleCnt="0"/>
      <dgm:spPr/>
    </dgm:pt>
    <dgm:pt modelId="{9D571DA9-AA41-4251-9CC3-CD83B2FE244A}" type="pres">
      <dgm:prSet presAssocID="{E4F45473-9AAF-4681-92F4-7CBB90364B41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47A7F1F-2426-41E2-ABA0-7E7A88ECBF62}" type="pres">
      <dgm:prSet presAssocID="{E4F45473-9AAF-4681-92F4-7CBB90364B41}" presName="level2hierChild" presStyleCnt="0"/>
      <dgm:spPr/>
    </dgm:pt>
    <dgm:pt modelId="{56D84070-44A8-4A44-BD22-525BF75C1D71}" type="pres">
      <dgm:prSet presAssocID="{AD605F17-AD35-4764-9194-680BD161D561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BAFC4AE9-D3C3-48EB-BA5C-FE5AAAA44C5A}" type="pres">
      <dgm:prSet presAssocID="{AD605F17-AD35-4764-9194-680BD161D561}" presName="connTx" presStyleLbl="parChTrans1D2" presStyleIdx="0" presStyleCnt="4"/>
      <dgm:spPr/>
      <dgm:t>
        <a:bodyPr/>
        <a:lstStyle/>
        <a:p>
          <a:endParaRPr lang="ru-RU"/>
        </a:p>
      </dgm:t>
    </dgm:pt>
    <dgm:pt modelId="{08096E0A-8A12-4F10-B840-B1668B4B5149}" type="pres">
      <dgm:prSet presAssocID="{CA882361-4EC0-4E2A-93CB-B108C9A24AD4}" presName="root2" presStyleCnt="0"/>
      <dgm:spPr/>
    </dgm:pt>
    <dgm:pt modelId="{514AABFA-18E7-4761-B273-66F2BEB6D991}" type="pres">
      <dgm:prSet presAssocID="{CA882361-4EC0-4E2A-93CB-B108C9A24AD4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693DEB-4857-46DB-B5EC-7918DE870FEE}" type="pres">
      <dgm:prSet presAssocID="{CA882361-4EC0-4E2A-93CB-B108C9A24AD4}" presName="level3hierChild" presStyleCnt="0"/>
      <dgm:spPr/>
    </dgm:pt>
    <dgm:pt modelId="{4162E967-F054-4A17-A9C5-5374F1BCF9A2}" type="pres">
      <dgm:prSet presAssocID="{954351F6-8ECB-4F15-AB95-E26FCA5B63B6}" presName="conn2-1" presStyleLbl="parChTrans1D3" presStyleIdx="0" presStyleCnt="1"/>
      <dgm:spPr/>
      <dgm:t>
        <a:bodyPr/>
        <a:lstStyle/>
        <a:p>
          <a:endParaRPr lang="ru-RU"/>
        </a:p>
      </dgm:t>
    </dgm:pt>
    <dgm:pt modelId="{B4EBAA61-2139-4B46-B6AA-FC3C2DE4EAAD}" type="pres">
      <dgm:prSet presAssocID="{954351F6-8ECB-4F15-AB95-E26FCA5B63B6}" presName="connTx" presStyleLbl="parChTrans1D3" presStyleIdx="0" presStyleCnt="1"/>
      <dgm:spPr/>
      <dgm:t>
        <a:bodyPr/>
        <a:lstStyle/>
        <a:p>
          <a:endParaRPr lang="ru-RU"/>
        </a:p>
      </dgm:t>
    </dgm:pt>
    <dgm:pt modelId="{8ADC0ABD-0493-4F1B-8319-B40A7499D52B}" type="pres">
      <dgm:prSet presAssocID="{BBD0CFBE-2DC4-4DB8-8F61-35BEAE252D76}" presName="root2" presStyleCnt="0"/>
      <dgm:spPr/>
    </dgm:pt>
    <dgm:pt modelId="{9FA7B4D3-74B9-430D-9132-272F5FB6705F}" type="pres">
      <dgm:prSet presAssocID="{BBD0CFBE-2DC4-4DB8-8F61-35BEAE252D76}" presName="LevelTwoTextNode" presStyleLbl="node3" presStyleIdx="0" presStyleCnt="1" custScaleX="41055" custScaleY="6574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70D2AB-112D-4FA5-83B2-A1D535718649}" type="pres">
      <dgm:prSet presAssocID="{BBD0CFBE-2DC4-4DB8-8F61-35BEAE252D76}" presName="level3hierChild" presStyleCnt="0"/>
      <dgm:spPr/>
    </dgm:pt>
    <dgm:pt modelId="{30494D8B-8BFE-409C-BF04-112FC96AEF17}" type="pres">
      <dgm:prSet presAssocID="{3F7F3541-58EA-49CF-938C-6DF15D5630CD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A81A77EE-DCE2-4ECC-9BD1-68BEA258211C}" type="pres">
      <dgm:prSet presAssocID="{3F7F3541-58EA-49CF-938C-6DF15D5630C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9BBB83D3-E986-4792-B8F3-E02414129CFB}" type="pres">
      <dgm:prSet presAssocID="{FDF21447-CFCB-412A-A798-9F6349733752}" presName="root2" presStyleCnt="0"/>
      <dgm:spPr/>
    </dgm:pt>
    <dgm:pt modelId="{19B90D6E-5641-45E7-AA3C-638D3D8D2858}" type="pres">
      <dgm:prSet presAssocID="{FDF21447-CFCB-412A-A798-9F6349733752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17EC95A-6191-4E3D-BCAF-BA00A5AFB29D}" type="pres">
      <dgm:prSet presAssocID="{FDF21447-CFCB-412A-A798-9F6349733752}" presName="level3hierChild" presStyleCnt="0"/>
      <dgm:spPr/>
    </dgm:pt>
    <dgm:pt modelId="{764EC907-B598-493C-92CA-A4404F5C411D}" type="pres">
      <dgm:prSet presAssocID="{49B79A7B-D980-44DB-B8F9-194261F2F9CD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198D3C2C-4FDB-4BD6-A261-E0B78BDB3D05}" type="pres">
      <dgm:prSet presAssocID="{49B79A7B-D980-44DB-B8F9-194261F2F9CD}" presName="connTx" presStyleLbl="parChTrans1D2" presStyleIdx="2" presStyleCnt="4"/>
      <dgm:spPr/>
      <dgm:t>
        <a:bodyPr/>
        <a:lstStyle/>
        <a:p>
          <a:endParaRPr lang="ru-RU"/>
        </a:p>
      </dgm:t>
    </dgm:pt>
    <dgm:pt modelId="{E6B457CB-373C-4F3A-819F-A9E3910E2B45}" type="pres">
      <dgm:prSet presAssocID="{419CBFE8-B5D9-4430-A074-9A62B3F276F0}" presName="root2" presStyleCnt="0"/>
      <dgm:spPr/>
    </dgm:pt>
    <dgm:pt modelId="{704475DA-5A24-479E-90E2-B9FE2B4705E6}" type="pres">
      <dgm:prSet presAssocID="{419CBFE8-B5D9-4430-A074-9A62B3F276F0}" presName="LevelTwoTextNode" presStyleLbl="node2" presStyleIdx="2" presStyleCnt="4" custScaleX="122818" custLinFactNeighborX="6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3FFBEC2-6F66-41DC-8C91-9A16BC7C74F7}" type="pres">
      <dgm:prSet presAssocID="{419CBFE8-B5D9-4430-A074-9A62B3F276F0}" presName="level3hierChild" presStyleCnt="0"/>
      <dgm:spPr/>
    </dgm:pt>
    <dgm:pt modelId="{D228A628-8554-4E19-A73A-AA69359DFA43}" type="pres">
      <dgm:prSet presAssocID="{A62BE389-39A0-4993-9907-157864797615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8CB73790-B374-4CF9-B9C5-A8BD1982A0C7}" type="pres">
      <dgm:prSet presAssocID="{A62BE389-39A0-4993-9907-157864797615}" presName="connTx" presStyleLbl="parChTrans1D2" presStyleIdx="3" presStyleCnt="4"/>
      <dgm:spPr/>
      <dgm:t>
        <a:bodyPr/>
        <a:lstStyle/>
        <a:p>
          <a:endParaRPr lang="ru-RU"/>
        </a:p>
      </dgm:t>
    </dgm:pt>
    <dgm:pt modelId="{F9B67248-6BF0-44AF-838F-59110F1C1716}" type="pres">
      <dgm:prSet presAssocID="{26C6F773-9B9E-4FA2-9D9D-B00388539520}" presName="root2" presStyleCnt="0"/>
      <dgm:spPr/>
    </dgm:pt>
    <dgm:pt modelId="{98BBFA2F-8663-45EE-A99C-D1628782617A}" type="pres">
      <dgm:prSet presAssocID="{26C6F773-9B9E-4FA2-9D9D-B00388539520}" presName="LevelTwoTextNode" presStyleLbl="node2" presStyleIdx="3" presStyleCnt="4" custScaleX="127872" custScaleY="13612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EFA0EF7-4096-40D0-9394-2C83B50858DA}" type="pres">
      <dgm:prSet presAssocID="{26C6F773-9B9E-4FA2-9D9D-B00388539520}" presName="level3hierChild" presStyleCnt="0"/>
      <dgm:spPr/>
    </dgm:pt>
  </dgm:ptLst>
  <dgm:cxnLst>
    <dgm:cxn modelId="{2B30E4C9-C5EA-4870-B20A-6DA222C4B7E4}" type="presOf" srcId="{A62BE389-39A0-4993-9907-157864797615}" destId="{8CB73790-B374-4CF9-B9C5-A8BD1982A0C7}" srcOrd="1" destOrd="0" presId="urn:microsoft.com/office/officeart/2008/layout/HorizontalMultiLevelHierarchy"/>
    <dgm:cxn modelId="{D1AA9A40-37F5-424C-9728-685C44137A76}" type="presOf" srcId="{3F7F3541-58EA-49CF-938C-6DF15D5630CD}" destId="{30494D8B-8BFE-409C-BF04-112FC96AEF17}" srcOrd="0" destOrd="0" presId="urn:microsoft.com/office/officeart/2008/layout/HorizontalMultiLevelHierarchy"/>
    <dgm:cxn modelId="{8A1B7257-FAA8-4A33-A665-36B939246C62}" type="presOf" srcId="{AD605F17-AD35-4764-9194-680BD161D561}" destId="{BAFC4AE9-D3C3-48EB-BA5C-FE5AAAA44C5A}" srcOrd="1" destOrd="0" presId="urn:microsoft.com/office/officeart/2008/layout/HorizontalMultiLevelHierarchy"/>
    <dgm:cxn modelId="{3B30D42C-5115-43FE-85D3-34857A08CDE3}" type="presOf" srcId="{3F7F3541-58EA-49CF-938C-6DF15D5630CD}" destId="{A81A77EE-DCE2-4ECC-9BD1-68BEA258211C}" srcOrd="1" destOrd="0" presId="urn:microsoft.com/office/officeart/2008/layout/HorizontalMultiLevelHierarchy"/>
    <dgm:cxn modelId="{F4F71156-D7E3-422A-963F-957866EC6DA6}" type="presOf" srcId="{954351F6-8ECB-4F15-AB95-E26FCA5B63B6}" destId="{B4EBAA61-2139-4B46-B6AA-FC3C2DE4EAAD}" srcOrd="1" destOrd="0" presId="urn:microsoft.com/office/officeart/2008/layout/HorizontalMultiLevelHierarchy"/>
    <dgm:cxn modelId="{EB9A8D21-45E2-4062-9700-BEA4DA5E7291}" type="presOf" srcId="{A62BE389-39A0-4993-9907-157864797615}" destId="{D228A628-8554-4E19-A73A-AA69359DFA43}" srcOrd="0" destOrd="0" presId="urn:microsoft.com/office/officeart/2008/layout/HorizontalMultiLevelHierarchy"/>
    <dgm:cxn modelId="{D82BA16F-BD6B-4C90-AD23-82DFACBD5FAE}" type="presOf" srcId="{E4F45473-9AAF-4681-92F4-7CBB90364B41}" destId="{9D571DA9-AA41-4251-9CC3-CD83B2FE244A}" srcOrd="0" destOrd="0" presId="urn:microsoft.com/office/officeart/2008/layout/HorizontalMultiLevelHierarchy"/>
    <dgm:cxn modelId="{BC099361-9D27-430C-8501-A6C1F6B9FA5D}" type="presOf" srcId="{FDF21447-CFCB-412A-A798-9F6349733752}" destId="{19B90D6E-5641-45E7-AA3C-638D3D8D2858}" srcOrd="0" destOrd="0" presId="urn:microsoft.com/office/officeart/2008/layout/HorizontalMultiLevelHierarchy"/>
    <dgm:cxn modelId="{31EC29FA-BFFA-4EA4-9D8E-94F725AAC532}" type="presOf" srcId="{F354CA2A-8D55-4612-9C9F-DED2183AFF42}" destId="{FE2631F3-65C6-4626-A4DF-0FAA780C79CE}" srcOrd="0" destOrd="0" presId="urn:microsoft.com/office/officeart/2008/layout/HorizontalMultiLevelHierarchy"/>
    <dgm:cxn modelId="{01AB4B8F-D011-4ED6-9393-3EECFD65A6EB}" srcId="{E4F45473-9AAF-4681-92F4-7CBB90364B41}" destId="{FDF21447-CFCB-412A-A798-9F6349733752}" srcOrd="1" destOrd="0" parTransId="{3F7F3541-58EA-49CF-938C-6DF15D5630CD}" sibTransId="{3786B63F-5DCD-43C8-AB67-80CEF4B98E52}"/>
    <dgm:cxn modelId="{91166B16-E450-4C87-A13E-22E8F7590B43}" srcId="{E4F45473-9AAF-4681-92F4-7CBB90364B41}" destId="{26C6F773-9B9E-4FA2-9D9D-B00388539520}" srcOrd="3" destOrd="0" parTransId="{A62BE389-39A0-4993-9907-157864797615}" sibTransId="{9053202C-B94D-4247-8842-F8045ECC1E8E}"/>
    <dgm:cxn modelId="{9DA26558-D319-4D27-89D6-60FA6683E151}" type="presOf" srcId="{49B79A7B-D980-44DB-B8F9-194261F2F9CD}" destId="{198D3C2C-4FDB-4BD6-A261-E0B78BDB3D05}" srcOrd="1" destOrd="0" presId="urn:microsoft.com/office/officeart/2008/layout/HorizontalMultiLevelHierarchy"/>
    <dgm:cxn modelId="{0DD9EE2A-BF56-487D-A104-E091CC748CCD}" srcId="{CA882361-4EC0-4E2A-93CB-B108C9A24AD4}" destId="{BBD0CFBE-2DC4-4DB8-8F61-35BEAE252D76}" srcOrd="0" destOrd="0" parTransId="{954351F6-8ECB-4F15-AB95-E26FCA5B63B6}" sibTransId="{90AFD495-4B5F-40DA-BED3-D1330681CC2F}"/>
    <dgm:cxn modelId="{A1CFB459-31F8-40EC-BECE-C8CBD43B92FB}" srcId="{E4F45473-9AAF-4681-92F4-7CBB90364B41}" destId="{419CBFE8-B5D9-4430-A074-9A62B3F276F0}" srcOrd="2" destOrd="0" parTransId="{49B79A7B-D980-44DB-B8F9-194261F2F9CD}" sibTransId="{C0E0ADF9-E5C0-478B-BD7E-FCF137F6865B}"/>
    <dgm:cxn modelId="{DDF7776A-8CE6-4164-841C-245B4531CD04}" type="presOf" srcId="{26C6F773-9B9E-4FA2-9D9D-B00388539520}" destId="{98BBFA2F-8663-45EE-A99C-D1628782617A}" srcOrd="0" destOrd="0" presId="urn:microsoft.com/office/officeart/2008/layout/HorizontalMultiLevelHierarchy"/>
    <dgm:cxn modelId="{570E09F8-27E8-4ADC-BAA0-6910C2E1DA4A}" srcId="{E4F45473-9AAF-4681-92F4-7CBB90364B41}" destId="{CA882361-4EC0-4E2A-93CB-B108C9A24AD4}" srcOrd="0" destOrd="0" parTransId="{AD605F17-AD35-4764-9194-680BD161D561}" sibTransId="{07CA8412-3C6B-49E9-AC6A-6494D06141D3}"/>
    <dgm:cxn modelId="{E1137E31-3086-4C87-8FCD-28B292BBA852}" type="presOf" srcId="{954351F6-8ECB-4F15-AB95-E26FCA5B63B6}" destId="{4162E967-F054-4A17-A9C5-5374F1BCF9A2}" srcOrd="0" destOrd="0" presId="urn:microsoft.com/office/officeart/2008/layout/HorizontalMultiLevelHierarchy"/>
    <dgm:cxn modelId="{8F92D9A0-EC1A-41D1-9239-C10BA17FE889}" srcId="{F354CA2A-8D55-4612-9C9F-DED2183AFF42}" destId="{E4F45473-9AAF-4681-92F4-7CBB90364B41}" srcOrd="0" destOrd="0" parTransId="{3CABC592-EE6B-4FE1-A1B9-8E211ED6F672}" sibTransId="{652DC24C-FBE3-4E85-8ADD-98AB2C8D7648}"/>
    <dgm:cxn modelId="{DA54B214-3F51-42B6-AF7B-D7963CC7ED04}" type="presOf" srcId="{BBD0CFBE-2DC4-4DB8-8F61-35BEAE252D76}" destId="{9FA7B4D3-74B9-430D-9132-272F5FB6705F}" srcOrd="0" destOrd="0" presId="urn:microsoft.com/office/officeart/2008/layout/HorizontalMultiLevelHierarchy"/>
    <dgm:cxn modelId="{F67DD527-83B8-470C-8CE7-AF9AA79441FC}" type="presOf" srcId="{419CBFE8-B5D9-4430-A074-9A62B3F276F0}" destId="{704475DA-5A24-479E-90E2-B9FE2B4705E6}" srcOrd="0" destOrd="0" presId="urn:microsoft.com/office/officeart/2008/layout/HorizontalMultiLevelHierarchy"/>
    <dgm:cxn modelId="{3C860555-D528-49E0-8FF9-D54F3BB1006F}" type="presOf" srcId="{49B79A7B-D980-44DB-B8F9-194261F2F9CD}" destId="{764EC907-B598-493C-92CA-A4404F5C411D}" srcOrd="0" destOrd="0" presId="urn:microsoft.com/office/officeart/2008/layout/HorizontalMultiLevelHierarchy"/>
    <dgm:cxn modelId="{A30C1879-B876-4E12-81F0-598325454B28}" type="presOf" srcId="{AD605F17-AD35-4764-9194-680BD161D561}" destId="{56D84070-44A8-4A44-BD22-525BF75C1D71}" srcOrd="0" destOrd="0" presId="urn:microsoft.com/office/officeart/2008/layout/HorizontalMultiLevelHierarchy"/>
    <dgm:cxn modelId="{5845EA1D-7E57-41ED-A559-AA03896C7F52}" type="presOf" srcId="{CA882361-4EC0-4E2A-93CB-B108C9A24AD4}" destId="{514AABFA-18E7-4761-B273-66F2BEB6D991}" srcOrd="0" destOrd="0" presId="urn:microsoft.com/office/officeart/2008/layout/HorizontalMultiLevelHierarchy"/>
    <dgm:cxn modelId="{FA5111FA-6EED-4C89-9F8D-CF4672817639}" type="presParOf" srcId="{FE2631F3-65C6-4626-A4DF-0FAA780C79CE}" destId="{3C6B424D-5258-41A9-BADF-D1567A2D5355}" srcOrd="0" destOrd="0" presId="urn:microsoft.com/office/officeart/2008/layout/HorizontalMultiLevelHierarchy"/>
    <dgm:cxn modelId="{40116425-6F6C-41A1-9669-2607C1113CCE}" type="presParOf" srcId="{3C6B424D-5258-41A9-BADF-D1567A2D5355}" destId="{9D571DA9-AA41-4251-9CC3-CD83B2FE244A}" srcOrd="0" destOrd="0" presId="urn:microsoft.com/office/officeart/2008/layout/HorizontalMultiLevelHierarchy"/>
    <dgm:cxn modelId="{2ADEBF80-1057-4031-8239-AB76C42D6B8F}" type="presParOf" srcId="{3C6B424D-5258-41A9-BADF-D1567A2D5355}" destId="{A47A7F1F-2426-41E2-ABA0-7E7A88ECBF62}" srcOrd="1" destOrd="0" presId="urn:microsoft.com/office/officeart/2008/layout/HorizontalMultiLevelHierarchy"/>
    <dgm:cxn modelId="{EAECE5B9-8DE5-4BA3-BB78-A5715195ABA7}" type="presParOf" srcId="{A47A7F1F-2426-41E2-ABA0-7E7A88ECBF62}" destId="{56D84070-44A8-4A44-BD22-525BF75C1D71}" srcOrd="0" destOrd="0" presId="urn:microsoft.com/office/officeart/2008/layout/HorizontalMultiLevelHierarchy"/>
    <dgm:cxn modelId="{C6749E28-D43F-46E0-9707-31C34A4EA705}" type="presParOf" srcId="{56D84070-44A8-4A44-BD22-525BF75C1D71}" destId="{BAFC4AE9-D3C3-48EB-BA5C-FE5AAAA44C5A}" srcOrd="0" destOrd="0" presId="urn:microsoft.com/office/officeart/2008/layout/HorizontalMultiLevelHierarchy"/>
    <dgm:cxn modelId="{E6841D18-E492-4C80-BBCD-084CD5B0067A}" type="presParOf" srcId="{A47A7F1F-2426-41E2-ABA0-7E7A88ECBF62}" destId="{08096E0A-8A12-4F10-B840-B1668B4B5149}" srcOrd="1" destOrd="0" presId="urn:microsoft.com/office/officeart/2008/layout/HorizontalMultiLevelHierarchy"/>
    <dgm:cxn modelId="{D410C2BC-B3D8-41F6-B3C0-D3B59C03DD67}" type="presParOf" srcId="{08096E0A-8A12-4F10-B840-B1668B4B5149}" destId="{514AABFA-18E7-4761-B273-66F2BEB6D991}" srcOrd="0" destOrd="0" presId="urn:microsoft.com/office/officeart/2008/layout/HorizontalMultiLevelHierarchy"/>
    <dgm:cxn modelId="{56F57530-7E70-48BC-9E7D-A929A2348F56}" type="presParOf" srcId="{08096E0A-8A12-4F10-B840-B1668B4B5149}" destId="{0B693DEB-4857-46DB-B5EC-7918DE870FEE}" srcOrd="1" destOrd="0" presId="urn:microsoft.com/office/officeart/2008/layout/HorizontalMultiLevelHierarchy"/>
    <dgm:cxn modelId="{D6674E2A-3C89-4029-BCDA-2E27186A4B3B}" type="presParOf" srcId="{0B693DEB-4857-46DB-B5EC-7918DE870FEE}" destId="{4162E967-F054-4A17-A9C5-5374F1BCF9A2}" srcOrd="0" destOrd="0" presId="urn:microsoft.com/office/officeart/2008/layout/HorizontalMultiLevelHierarchy"/>
    <dgm:cxn modelId="{11F31BD8-8186-450F-86DD-CCFAE7606C6F}" type="presParOf" srcId="{4162E967-F054-4A17-A9C5-5374F1BCF9A2}" destId="{B4EBAA61-2139-4B46-B6AA-FC3C2DE4EAAD}" srcOrd="0" destOrd="0" presId="urn:microsoft.com/office/officeart/2008/layout/HorizontalMultiLevelHierarchy"/>
    <dgm:cxn modelId="{5D36E52E-AB09-495D-AD39-270B1E2044D8}" type="presParOf" srcId="{0B693DEB-4857-46DB-B5EC-7918DE870FEE}" destId="{8ADC0ABD-0493-4F1B-8319-B40A7499D52B}" srcOrd="1" destOrd="0" presId="urn:microsoft.com/office/officeart/2008/layout/HorizontalMultiLevelHierarchy"/>
    <dgm:cxn modelId="{65BA7178-F228-458E-A9AB-B0A45766BB8F}" type="presParOf" srcId="{8ADC0ABD-0493-4F1B-8319-B40A7499D52B}" destId="{9FA7B4D3-74B9-430D-9132-272F5FB6705F}" srcOrd="0" destOrd="0" presId="urn:microsoft.com/office/officeart/2008/layout/HorizontalMultiLevelHierarchy"/>
    <dgm:cxn modelId="{385C4F2F-7395-48E6-883A-6C48ED033E6D}" type="presParOf" srcId="{8ADC0ABD-0493-4F1B-8319-B40A7499D52B}" destId="{7570D2AB-112D-4FA5-83B2-A1D535718649}" srcOrd="1" destOrd="0" presId="urn:microsoft.com/office/officeart/2008/layout/HorizontalMultiLevelHierarchy"/>
    <dgm:cxn modelId="{AF5A4FF2-C4B6-43A1-8C2A-5ECBDC35B038}" type="presParOf" srcId="{A47A7F1F-2426-41E2-ABA0-7E7A88ECBF62}" destId="{30494D8B-8BFE-409C-BF04-112FC96AEF17}" srcOrd="2" destOrd="0" presId="urn:microsoft.com/office/officeart/2008/layout/HorizontalMultiLevelHierarchy"/>
    <dgm:cxn modelId="{4EC60872-E889-4C2C-9B31-04287DBD352E}" type="presParOf" srcId="{30494D8B-8BFE-409C-BF04-112FC96AEF17}" destId="{A81A77EE-DCE2-4ECC-9BD1-68BEA258211C}" srcOrd="0" destOrd="0" presId="urn:microsoft.com/office/officeart/2008/layout/HorizontalMultiLevelHierarchy"/>
    <dgm:cxn modelId="{F36E93B2-BBC4-479F-BF92-F0FE5E5B497C}" type="presParOf" srcId="{A47A7F1F-2426-41E2-ABA0-7E7A88ECBF62}" destId="{9BBB83D3-E986-4792-B8F3-E02414129CFB}" srcOrd="3" destOrd="0" presId="urn:microsoft.com/office/officeart/2008/layout/HorizontalMultiLevelHierarchy"/>
    <dgm:cxn modelId="{2AA0EBD0-2BE5-482C-A97C-2BA442515915}" type="presParOf" srcId="{9BBB83D3-E986-4792-B8F3-E02414129CFB}" destId="{19B90D6E-5641-45E7-AA3C-638D3D8D2858}" srcOrd="0" destOrd="0" presId="urn:microsoft.com/office/officeart/2008/layout/HorizontalMultiLevelHierarchy"/>
    <dgm:cxn modelId="{46304619-87A8-4F00-9AD3-2B0861663A7D}" type="presParOf" srcId="{9BBB83D3-E986-4792-B8F3-E02414129CFB}" destId="{917EC95A-6191-4E3D-BCAF-BA00A5AFB29D}" srcOrd="1" destOrd="0" presId="urn:microsoft.com/office/officeart/2008/layout/HorizontalMultiLevelHierarchy"/>
    <dgm:cxn modelId="{D94710E3-A25A-4A46-B3D5-D1D3E9D20703}" type="presParOf" srcId="{A47A7F1F-2426-41E2-ABA0-7E7A88ECBF62}" destId="{764EC907-B598-493C-92CA-A4404F5C411D}" srcOrd="4" destOrd="0" presId="urn:microsoft.com/office/officeart/2008/layout/HorizontalMultiLevelHierarchy"/>
    <dgm:cxn modelId="{6369D25C-4792-4505-A02E-2CCBA9BB0B66}" type="presParOf" srcId="{764EC907-B598-493C-92CA-A4404F5C411D}" destId="{198D3C2C-4FDB-4BD6-A261-E0B78BDB3D05}" srcOrd="0" destOrd="0" presId="urn:microsoft.com/office/officeart/2008/layout/HorizontalMultiLevelHierarchy"/>
    <dgm:cxn modelId="{AC5E22FB-E59D-41D6-89CA-E21E77FF88EB}" type="presParOf" srcId="{A47A7F1F-2426-41E2-ABA0-7E7A88ECBF62}" destId="{E6B457CB-373C-4F3A-819F-A9E3910E2B45}" srcOrd="5" destOrd="0" presId="urn:microsoft.com/office/officeart/2008/layout/HorizontalMultiLevelHierarchy"/>
    <dgm:cxn modelId="{0530D997-0A95-43FC-83B9-DDA7FC64F792}" type="presParOf" srcId="{E6B457CB-373C-4F3A-819F-A9E3910E2B45}" destId="{704475DA-5A24-479E-90E2-B9FE2B4705E6}" srcOrd="0" destOrd="0" presId="urn:microsoft.com/office/officeart/2008/layout/HorizontalMultiLevelHierarchy"/>
    <dgm:cxn modelId="{085C7B2E-FBB5-490B-8EEF-433C2F31EC52}" type="presParOf" srcId="{E6B457CB-373C-4F3A-819F-A9E3910E2B45}" destId="{73FFBEC2-6F66-41DC-8C91-9A16BC7C74F7}" srcOrd="1" destOrd="0" presId="urn:microsoft.com/office/officeart/2008/layout/HorizontalMultiLevelHierarchy"/>
    <dgm:cxn modelId="{56E67F5D-F6EF-443C-BC6A-E957D9880A6B}" type="presParOf" srcId="{A47A7F1F-2426-41E2-ABA0-7E7A88ECBF62}" destId="{D228A628-8554-4E19-A73A-AA69359DFA43}" srcOrd="6" destOrd="0" presId="urn:microsoft.com/office/officeart/2008/layout/HorizontalMultiLevelHierarchy"/>
    <dgm:cxn modelId="{1179F1A6-23A4-4019-B72A-B7AB8414F33A}" type="presParOf" srcId="{D228A628-8554-4E19-A73A-AA69359DFA43}" destId="{8CB73790-B374-4CF9-B9C5-A8BD1982A0C7}" srcOrd="0" destOrd="0" presId="urn:microsoft.com/office/officeart/2008/layout/HorizontalMultiLevelHierarchy"/>
    <dgm:cxn modelId="{44ED48AA-EDE0-4954-922F-568F557A2161}" type="presParOf" srcId="{A47A7F1F-2426-41E2-ABA0-7E7A88ECBF62}" destId="{F9B67248-6BF0-44AF-838F-59110F1C1716}" srcOrd="7" destOrd="0" presId="urn:microsoft.com/office/officeart/2008/layout/HorizontalMultiLevelHierarchy"/>
    <dgm:cxn modelId="{5CE016C4-3CB7-4060-9FD4-D0DCFE5137F0}" type="presParOf" srcId="{F9B67248-6BF0-44AF-838F-59110F1C1716}" destId="{98BBFA2F-8663-45EE-A99C-D1628782617A}" srcOrd="0" destOrd="0" presId="urn:microsoft.com/office/officeart/2008/layout/HorizontalMultiLevelHierarchy"/>
    <dgm:cxn modelId="{7D67B28F-1A1F-45CE-8200-944F72B3F9DC}" type="presParOf" srcId="{F9B67248-6BF0-44AF-838F-59110F1C1716}" destId="{FEFA0EF7-4096-40D0-9394-2C83B50858D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28A628-8554-4E19-A73A-AA69359DFA43}">
      <dsp:nvSpPr>
        <dsp:cNvPr id="0" name=""/>
        <dsp:cNvSpPr/>
      </dsp:nvSpPr>
      <dsp:spPr>
        <a:xfrm>
          <a:off x="2856699" y="3345872"/>
          <a:ext cx="834058" cy="2383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7029" y="0"/>
              </a:lnTo>
              <a:lnTo>
                <a:pt x="417029" y="2383933"/>
              </a:lnTo>
              <a:lnTo>
                <a:pt x="834058" y="2383933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210588" y="4474698"/>
        <a:ext cx="126281" cy="126281"/>
      </dsp:txXfrm>
    </dsp:sp>
    <dsp:sp modelId="{764EC907-B598-493C-92CA-A4404F5C411D}">
      <dsp:nvSpPr>
        <dsp:cNvPr id="0" name=""/>
        <dsp:cNvSpPr/>
      </dsp:nvSpPr>
      <dsp:spPr>
        <a:xfrm>
          <a:off x="2856699" y="3345872"/>
          <a:ext cx="859831" cy="565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29915" y="0"/>
              </a:lnTo>
              <a:lnTo>
                <a:pt x="429915" y="565011"/>
              </a:lnTo>
              <a:lnTo>
                <a:pt x="859831" y="565011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60893" y="3602656"/>
        <a:ext cx="51442" cy="51442"/>
      </dsp:txXfrm>
    </dsp:sp>
    <dsp:sp modelId="{30494D8B-8BFE-409C-BF04-112FC96AEF17}">
      <dsp:nvSpPr>
        <dsp:cNvPr id="0" name=""/>
        <dsp:cNvSpPr/>
      </dsp:nvSpPr>
      <dsp:spPr>
        <a:xfrm>
          <a:off x="2856699" y="2321594"/>
          <a:ext cx="834058" cy="1024277"/>
        </a:xfrm>
        <a:custGeom>
          <a:avLst/>
          <a:gdLst/>
          <a:ahLst/>
          <a:cxnLst/>
          <a:rect l="0" t="0" r="0" b="0"/>
          <a:pathLst>
            <a:path>
              <a:moveTo>
                <a:pt x="0" y="1024277"/>
              </a:moveTo>
              <a:lnTo>
                <a:pt x="417029" y="1024277"/>
              </a:lnTo>
              <a:lnTo>
                <a:pt x="417029" y="0"/>
              </a:lnTo>
              <a:lnTo>
                <a:pt x="834058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240706" y="2800710"/>
        <a:ext cx="66045" cy="66045"/>
      </dsp:txXfrm>
    </dsp:sp>
    <dsp:sp modelId="{4162E967-F054-4A17-A9C5-5374F1BCF9A2}">
      <dsp:nvSpPr>
        <dsp:cNvPr id="0" name=""/>
        <dsp:cNvSpPr/>
      </dsp:nvSpPr>
      <dsp:spPr>
        <a:xfrm>
          <a:off x="7861053" y="686584"/>
          <a:ext cx="83405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34058" y="45720"/>
              </a:lnTo>
            </a:path>
          </a:pathLst>
        </a:custGeom>
        <a:noFill/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8257231" y="711453"/>
        <a:ext cx="41702" cy="41702"/>
      </dsp:txXfrm>
    </dsp:sp>
    <dsp:sp modelId="{56D84070-44A8-4A44-BD22-525BF75C1D71}">
      <dsp:nvSpPr>
        <dsp:cNvPr id="0" name=""/>
        <dsp:cNvSpPr/>
      </dsp:nvSpPr>
      <dsp:spPr>
        <a:xfrm>
          <a:off x="2856699" y="732304"/>
          <a:ext cx="834058" cy="2613567"/>
        </a:xfrm>
        <a:custGeom>
          <a:avLst/>
          <a:gdLst/>
          <a:ahLst/>
          <a:cxnLst/>
          <a:rect l="0" t="0" r="0" b="0"/>
          <a:pathLst>
            <a:path>
              <a:moveTo>
                <a:pt x="0" y="2613567"/>
              </a:moveTo>
              <a:lnTo>
                <a:pt x="417029" y="2613567"/>
              </a:lnTo>
              <a:lnTo>
                <a:pt x="417029" y="0"/>
              </a:lnTo>
              <a:lnTo>
                <a:pt x="834058" y="0"/>
              </a:lnTo>
            </a:path>
          </a:pathLst>
        </a:cu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3205143" y="1970502"/>
        <a:ext cx="137171" cy="137171"/>
      </dsp:txXfrm>
    </dsp:sp>
    <dsp:sp modelId="{9D571DA9-AA41-4251-9CC3-CD83B2FE244A}">
      <dsp:nvSpPr>
        <dsp:cNvPr id="0" name=""/>
        <dsp:cNvSpPr/>
      </dsp:nvSpPr>
      <dsp:spPr>
        <a:xfrm rot="16200000">
          <a:off x="-1124888" y="2710156"/>
          <a:ext cx="6691744" cy="1271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kern="1200" baseline="0" dirty="0" smtClean="0"/>
            <a:t>Бюллетени</a:t>
          </a:r>
          <a:endParaRPr lang="ru-RU" sz="4000" kern="1200" baseline="0" dirty="0"/>
        </a:p>
      </dsp:txBody>
      <dsp:txXfrm>
        <a:off x="-1124888" y="2710156"/>
        <a:ext cx="6691744" cy="1271431"/>
      </dsp:txXfrm>
    </dsp:sp>
    <dsp:sp modelId="{514AABFA-18E7-4761-B273-66F2BEB6D991}">
      <dsp:nvSpPr>
        <dsp:cNvPr id="0" name=""/>
        <dsp:cNvSpPr/>
      </dsp:nvSpPr>
      <dsp:spPr>
        <a:xfrm>
          <a:off x="3690758" y="96589"/>
          <a:ext cx="4170294" cy="1271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Погашенные</a:t>
          </a:r>
          <a:endParaRPr lang="ru-RU" sz="1700" kern="1200" dirty="0"/>
        </a:p>
      </dsp:txBody>
      <dsp:txXfrm>
        <a:off x="3690758" y="96589"/>
        <a:ext cx="4170294" cy="1271431"/>
      </dsp:txXfrm>
    </dsp:sp>
    <dsp:sp modelId="{9FA7B4D3-74B9-430D-9132-272F5FB6705F}">
      <dsp:nvSpPr>
        <dsp:cNvPr id="0" name=""/>
        <dsp:cNvSpPr/>
      </dsp:nvSpPr>
      <dsp:spPr>
        <a:xfrm>
          <a:off x="8695112" y="314328"/>
          <a:ext cx="1712114" cy="83595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 В </a:t>
          </a:r>
          <a:r>
            <a:rPr lang="ru-RU" sz="1700" kern="1200" dirty="0" err="1" smtClean="0"/>
            <a:t>т.ч</a:t>
          </a:r>
          <a:r>
            <a:rPr lang="ru-RU" sz="1700" kern="1200" dirty="0" smtClean="0"/>
            <a:t>. испорченные  избирателем </a:t>
          </a:r>
          <a:endParaRPr lang="ru-RU" sz="1700" kern="1200" dirty="0"/>
        </a:p>
      </dsp:txBody>
      <dsp:txXfrm>
        <a:off x="8695112" y="314328"/>
        <a:ext cx="1712114" cy="835953"/>
      </dsp:txXfrm>
    </dsp:sp>
    <dsp:sp modelId="{19B90D6E-5641-45E7-AA3C-638D3D8D2858}">
      <dsp:nvSpPr>
        <dsp:cNvPr id="0" name=""/>
        <dsp:cNvSpPr/>
      </dsp:nvSpPr>
      <dsp:spPr>
        <a:xfrm>
          <a:off x="3690758" y="1685878"/>
          <a:ext cx="4170294" cy="1271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Действительные (голоса за)</a:t>
          </a:r>
          <a:endParaRPr lang="ru-RU" sz="1700" kern="1200" dirty="0"/>
        </a:p>
      </dsp:txBody>
      <dsp:txXfrm>
        <a:off x="3690758" y="1685878"/>
        <a:ext cx="4170294" cy="1271431"/>
      </dsp:txXfrm>
    </dsp:sp>
    <dsp:sp modelId="{704475DA-5A24-479E-90E2-B9FE2B4705E6}">
      <dsp:nvSpPr>
        <dsp:cNvPr id="0" name=""/>
        <dsp:cNvSpPr/>
      </dsp:nvSpPr>
      <dsp:spPr>
        <a:xfrm>
          <a:off x="3716530" y="3275167"/>
          <a:ext cx="5121872" cy="127143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Недействительные (без отметок или 2 и более отметок)+ переносные ящики+ сейф-пакеты</a:t>
          </a:r>
          <a:endParaRPr lang="ru-RU" sz="1700" kern="1200" dirty="0"/>
        </a:p>
      </dsp:txBody>
      <dsp:txXfrm>
        <a:off x="3716530" y="3275167"/>
        <a:ext cx="5121872" cy="1271431"/>
      </dsp:txXfrm>
    </dsp:sp>
    <dsp:sp modelId="{98BBFA2F-8663-45EE-A99C-D1628782617A}">
      <dsp:nvSpPr>
        <dsp:cNvPr id="0" name=""/>
        <dsp:cNvSpPr/>
      </dsp:nvSpPr>
      <dsp:spPr>
        <a:xfrm>
          <a:off x="3690758" y="4864456"/>
          <a:ext cx="5332639" cy="173069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 smtClean="0"/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Неустановленной формы (без печати, с печатью другого УИК, типографский брак и т.д.)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3690758" y="4864456"/>
        <a:ext cx="5332639" cy="17306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2DE3-A3B8-4898-B008-56F5909C4D43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E8049-CB30-4ABC-BF0F-50D80B6DC6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646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C3A508-50FA-47D7-BA88-B0AECACC5C3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812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32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9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8758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42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9138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403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089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91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222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204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873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3466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79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21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09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293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201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#P3464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30" y="91441"/>
            <a:ext cx="8894416" cy="3548367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6000" b="1" dirty="0"/>
              <a:t/>
            </a:r>
            <a:br>
              <a:rPr lang="ru-RU" sz="6000" b="1" dirty="0"/>
            </a:br>
            <a:r>
              <a:rPr lang="ru-RU" sz="4800" b="1" dirty="0"/>
              <a:t>Избирательный бюллетень + спецзнаки (марки) + защитные марки для </a:t>
            </a:r>
            <a:r>
              <a:rPr lang="ru-RU" sz="4800" b="1" dirty="0" smtClean="0"/>
              <a:t>сейф-пакетов</a:t>
            </a:r>
            <a:endParaRPr lang="ru-RU" sz="48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91193" y="3639808"/>
            <a:ext cx="7390014" cy="307687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tx1"/>
                </a:solidFill>
              </a:rPr>
              <a:t>(ст.63 ФЗ-67 «Об основных </a:t>
            </a:r>
            <a:endParaRPr lang="ru-RU" sz="3200" dirty="0" smtClean="0">
              <a:solidFill>
                <a:schemeClr val="tx1"/>
              </a:solidFill>
            </a:endParaRPr>
          </a:p>
          <a:p>
            <a:r>
              <a:rPr lang="ru-RU" sz="3200" dirty="0" smtClean="0">
                <a:solidFill>
                  <a:schemeClr val="tx1"/>
                </a:solidFill>
              </a:rPr>
              <a:t>гарантиях </a:t>
            </a:r>
            <a:r>
              <a:rPr lang="ru-RU" sz="3200" dirty="0">
                <a:solidFill>
                  <a:schemeClr val="tx1"/>
                </a:solidFill>
              </a:rPr>
              <a:t>избирательных прав и </a:t>
            </a:r>
            <a:endParaRPr lang="ru-RU" sz="3200" dirty="0" smtClean="0">
              <a:solidFill>
                <a:schemeClr val="tx1"/>
              </a:solidFill>
            </a:endParaRPr>
          </a:p>
          <a:p>
            <a:r>
              <a:rPr lang="ru-RU" sz="3200" dirty="0" smtClean="0">
                <a:solidFill>
                  <a:schemeClr val="tx1"/>
                </a:solidFill>
              </a:rPr>
              <a:t>права </a:t>
            </a:r>
            <a:r>
              <a:rPr lang="ru-RU" sz="3200" dirty="0">
                <a:solidFill>
                  <a:schemeClr val="tx1"/>
                </a:solidFill>
              </a:rPr>
              <a:t>на участие в референдуме граждан РФ», </a:t>
            </a:r>
            <a:r>
              <a:rPr lang="ru-RU" sz="3200" dirty="0" smtClean="0">
                <a:solidFill>
                  <a:schemeClr val="tx1"/>
                </a:solidFill>
              </a:rPr>
              <a:t>ст.67 </a:t>
            </a:r>
            <a:r>
              <a:rPr lang="ru-RU" sz="3200" dirty="0">
                <a:solidFill>
                  <a:schemeClr val="tx1"/>
                </a:solidFill>
              </a:rPr>
              <a:t>ФЗ-19 «О выборах Президента РФ»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330" y="0"/>
            <a:ext cx="3455670" cy="46075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Picture 2" descr="http://www.metronews.ru/vybory/v-cike-ne-znajut-o-nehvatke-otkrepitel-nyh/Tpolcd---wdn0Rin7ufNWo/000_Par69082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991" y="3457977"/>
            <a:ext cx="4760197" cy="31672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80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87132" y="0"/>
            <a:ext cx="9607640" cy="184167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Исключение кандидата </a:t>
            </a:r>
            <a:br>
              <a:rPr lang="ru-RU" b="1" dirty="0" smtClean="0"/>
            </a:br>
            <a:r>
              <a:rPr lang="ru-RU" b="1" dirty="0" smtClean="0"/>
              <a:t>(только по офиц. решению)</a:t>
            </a:r>
            <a:br>
              <a:rPr lang="ru-RU" b="1" dirty="0" smtClean="0"/>
            </a:b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2053" name="Picture 5" descr="http://img.amur.info/res/news/3946/500x_/60cc13ead45cc05489d824ebf94b48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4800" y="1326290"/>
            <a:ext cx="7843050" cy="489898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4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ulaws.ru/static/pics/bubbjijiubbjijiuaaaaaaa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97" y="206268"/>
            <a:ext cx="9993606" cy="566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597" y="5419899"/>
            <a:ext cx="9617825" cy="1379912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            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ПРАВИЛЬНО                                 </a:t>
            </a:r>
            <a:r>
              <a:rPr lang="ru-RU" sz="2800" b="1" dirty="0" smtClean="0">
                <a:solidFill>
                  <a:srgbClr val="0070C0"/>
                </a:solidFill>
              </a:rPr>
              <a:t>НЕПРАВИЛЬНО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051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05375830"/>
              </p:ext>
            </p:extLst>
          </p:nvPr>
        </p:nvGraphicFramePr>
        <p:xfrm>
          <a:off x="199505" y="166256"/>
          <a:ext cx="11992495" cy="6691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520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2343" y="166910"/>
            <a:ext cx="10532223" cy="74749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Где должен размещаться такой плакат?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2299" y="914400"/>
            <a:ext cx="8304416" cy="587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7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030" y="667789"/>
            <a:ext cx="10132344" cy="66390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Стрелка вправо 5"/>
          <p:cNvSpPr/>
          <p:nvPr/>
        </p:nvSpPr>
        <p:spPr>
          <a:xfrm flipH="1">
            <a:off x="9784081" y="5636030"/>
            <a:ext cx="1512916" cy="665018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84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7992" y="226971"/>
            <a:ext cx="8030284" cy="911873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0070C0"/>
                </a:solidFill>
              </a:rPr>
              <a:t>Выдача бюллетеней в УИК</a:t>
            </a:r>
            <a:endParaRPr lang="ru-RU" sz="4400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0655" y="1562792"/>
            <a:ext cx="10956174" cy="5112327"/>
          </a:xfrm>
        </p:spPr>
        <p:txBody>
          <a:bodyPr>
            <a:noAutofit/>
          </a:bodyPr>
          <a:lstStyle/>
          <a:p>
            <a:r>
              <a:rPr lang="ru-RU" sz="3600" dirty="0" smtClean="0"/>
              <a:t>Членам УИК – по ведомости (в помещении УИК и вне помещения)</a:t>
            </a:r>
          </a:p>
          <a:p>
            <a:r>
              <a:rPr lang="ru-RU" sz="3600" dirty="0" smtClean="0"/>
              <a:t>Избирателю - по паспорту</a:t>
            </a:r>
          </a:p>
          <a:p>
            <a:r>
              <a:rPr lang="ru-RU" sz="3600" dirty="0" smtClean="0"/>
              <a:t>Избиратель - подпись в СИ или в заявлении вне помещения</a:t>
            </a:r>
          </a:p>
          <a:p>
            <a:r>
              <a:rPr lang="ru-RU" sz="3600" b="1" dirty="0"/>
              <a:t>Табличка «Заявления по месту нахождения»</a:t>
            </a:r>
          </a:p>
          <a:p>
            <a:r>
              <a:rPr lang="ru-RU" sz="3600" dirty="0"/>
              <a:t>Если много закрепилось избирателей – 2-3 человека на выдачу бюллетеней</a:t>
            </a:r>
          </a:p>
          <a:p>
            <a:endParaRPr lang="ru-RU" sz="3600" dirty="0" smtClean="0"/>
          </a:p>
        </p:txBody>
      </p:sp>
    </p:spTree>
    <p:extLst>
      <p:ext uri="{BB962C8B-B14F-4D97-AF65-F5344CB8AC3E}">
        <p14:creationId xmlns:p14="http://schemas.microsoft.com/office/powerpoint/2010/main" val="284613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01389" y="125346"/>
            <a:ext cx="8736473" cy="805679"/>
          </a:xfrm>
        </p:spPr>
        <p:txBody>
          <a:bodyPr/>
          <a:lstStyle/>
          <a:p>
            <a:r>
              <a:rPr lang="ru-RU" b="1" dirty="0"/>
              <a:t>Оформление бюллетеней: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12669" y="931025"/>
            <a:ext cx="10390909" cy="5727470"/>
          </a:xfrm>
        </p:spPr>
        <p:txBody>
          <a:bodyPr>
            <a:normAutofit fontScale="92500"/>
          </a:bodyPr>
          <a:lstStyle/>
          <a:p>
            <a:pPr lvl="0" algn="just" fontAlgn="base">
              <a:lnSpc>
                <a:spcPct val="115000"/>
              </a:lnSpc>
              <a:spcAft>
                <a:spcPts val="995"/>
              </a:spcAft>
              <a:buFont typeface="+mj-lt"/>
              <a:buAutoNum type="arabicPeriod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 переносного ящика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извлекли больше,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чем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опущено, и бюллетени признаны недействительными: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  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лицевой стороне  на квадратах,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расположенных справа  от данных кандидатов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записывается причина признания бюллетеня недействительным, + 2 подписи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членов УИК+ печать + акт.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Бюллетени упаковываются отдельно и в подсчете голосов не участвуют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выдаче: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избиратель испортил бюллетень -  погасить, отрезая нижний левый угол. На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оборотной стороне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написать </a:t>
            </a: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испорчено избирателем и его ФИО. Печать. Подпись члена УИК и секретаря УИК.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СИ: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«выдан взамен испорченного»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подпись члена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УИК + акт.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buFont typeface="+mj-lt"/>
              <a:buAutoNum type="arabicPeriod"/>
            </a:pPr>
            <a:r>
              <a:rPr lang="ru-RU" sz="2400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сортировке бюллетеней – если есть сомнения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действительности и недействительности –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голосование,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оборотной стороне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причины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признания действительными или недействительными.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Подпись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2-х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более </a:t>
            </a:r>
            <a:r>
              <a:rPr lang="ru-RU" sz="24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членов УИК+ </a:t>
            </a: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печать. </a:t>
            </a:r>
            <a:endParaRPr lang="ru-RU" sz="2400" b="1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011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2379" y="133658"/>
            <a:ext cx="7764308" cy="12379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/>
              <a:t>Примеры записей на сомнительных бюллетенях :</a:t>
            </a:r>
            <a:endParaRPr lang="ru-RU" sz="4000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296785" y="1828800"/>
            <a:ext cx="9867005" cy="4646814"/>
          </a:xfrm>
        </p:spPr>
        <p:txBody>
          <a:bodyPr>
            <a:noAutofit/>
          </a:bodyPr>
          <a:lstStyle/>
          <a:p>
            <a:r>
              <a:rPr lang="ru-RU" sz="3600" dirty="0" smtClean="0"/>
              <a:t>Избирательный бюллетень  недействительный (отметка избирателя вне квадрата)</a:t>
            </a:r>
          </a:p>
          <a:p>
            <a:r>
              <a:rPr lang="ru-RU" sz="3600" dirty="0" smtClean="0"/>
              <a:t>Избирательный бюллетень действительный (большинством голосов членов УИК определено волеизъявление избирателя)</a:t>
            </a:r>
          </a:p>
          <a:p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5490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923" y="99753"/>
            <a:ext cx="8847513" cy="663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94" y="250038"/>
            <a:ext cx="8221933" cy="955307"/>
          </a:xfrm>
        </p:spPr>
        <p:txBody>
          <a:bodyPr/>
          <a:lstStyle/>
          <a:p>
            <a:r>
              <a:rPr lang="ru-RU" b="1" dirty="0" smtClean="0"/>
              <a:t>Защитная марка на сейф-пакет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66" y="1205345"/>
            <a:ext cx="11230496" cy="5328459"/>
          </a:xfrm>
        </p:spPr>
        <p:txBody>
          <a:bodyPr>
            <a:noAutofit/>
          </a:bodyPr>
          <a:lstStyle/>
          <a:p>
            <a:r>
              <a:rPr lang="ru-RU" sz="2400" dirty="0" smtClean="0"/>
              <a:t>Наклеивается </a:t>
            </a:r>
            <a:r>
              <a:rPr lang="ru-RU" sz="2400" b="1" dirty="0" smtClean="0">
                <a:solidFill>
                  <a:srgbClr val="C00000"/>
                </a:solidFill>
              </a:rPr>
              <a:t>рядом с номером </a:t>
            </a:r>
            <a:r>
              <a:rPr lang="ru-RU" sz="2400" dirty="0" smtClean="0"/>
              <a:t>сейф-пакета</a:t>
            </a:r>
          </a:p>
          <a:p>
            <a:r>
              <a:rPr lang="ru-RU" sz="2400" b="1" dirty="0" smtClean="0">
                <a:solidFill>
                  <a:srgbClr val="C00000"/>
                </a:solidFill>
              </a:rPr>
              <a:t>Номер</a:t>
            </a:r>
            <a:r>
              <a:rPr lang="ru-RU" sz="2400" dirty="0" smtClean="0"/>
              <a:t> защитной марки </a:t>
            </a:r>
            <a:r>
              <a:rPr lang="ru-RU" sz="2400" b="1" dirty="0" smtClean="0">
                <a:solidFill>
                  <a:srgbClr val="C00000"/>
                </a:solidFill>
              </a:rPr>
              <a:t>указывается в акте </a:t>
            </a:r>
            <a:r>
              <a:rPr lang="ru-RU" sz="2400" dirty="0" smtClean="0"/>
              <a:t>при заполнении 15-16.03  (при заклейке сейф-пакета) и  после вскрытия сейф-пакета 17.03. после 20-00</a:t>
            </a:r>
          </a:p>
          <a:p>
            <a:pPr marL="0" indent="0">
              <a:buNone/>
            </a:pPr>
            <a:r>
              <a:rPr lang="ru-RU" sz="2400" dirty="0" smtClean="0"/>
              <a:t>Признание </a:t>
            </a:r>
            <a:r>
              <a:rPr lang="ru-RU" sz="2400" b="1" dirty="0" smtClean="0"/>
              <a:t>недействительными</a:t>
            </a:r>
            <a:r>
              <a:rPr lang="ru-RU" sz="2400" dirty="0" smtClean="0"/>
              <a:t> бюллетеней </a:t>
            </a:r>
            <a:r>
              <a:rPr lang="ru-RU" sz="2400" b="1" dirty="0" smtClean="0">
                <a:solidFill>
                  <a:srgbClr val="C00000"/>
                </a:solidFill>
              </a:rPr>
              <a:t>из сейф-пакета</a:t>
            </a:r>
            <a:r>
              <a:rPr lang="ru-RU" sz="2400" dirty="0" smtClean="0"/>
              <a:t>:</a:t>
            </a:r>
          </a:p>
          <a:p>
            <a:r>
              <a:rPr lang="ru-RU" sz="2400" dirty="0" smtClean="0"/>
              <a:t>Нарушена целостность индикаторной ленты</a:t>
            </a:r>
          </a:p>
          <a:p>
            <a:r>
              <a:rPr lang="ru-RU" sz="2400" dirty="0" smtClean="0"/>
              <a:t>Факт вскрытия сейф-пакета</a:t>
            </a:r>
          </a:p>
          <a:p>
            <a:r>
              <a:rPr lang="ru-RU" sz="2400" dirty="0"/>
              <a:t>Наличие на сейф-пакете следов вскрытия</a:t>
            </a:r>
          </a:p>
          <a:p>
            <a:r>
              <a:rPr lang="ru-RU" sz="2400" dirty="0" smtClean="0"/>
              <a:t>Расхождение номера защитной марки и номера указанного в акте</a:t>
            </a:r>
          </a:p>
          <a:p>
            <a:r>
              <a:rPr lang="ru-RU" sz="2400" dirty="0" smtClean="0"/>
              <a:t>Отсутствие или повреждение защитной марки на сейф-пакете</a:t>
            </a:r>
          </a:p>
        </p:txBody>
      </p:sp>
    </p:spTree>
    <p:extLst>
      <p:ext uri="{BB962C8B-B14F-4D97-AF65-F5344CB8AC3E}">
        <p14:creationId xmlns:p14="http://schemas.microsoft.com/office/powerpoint/2010/main" val="386304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636" y="131773"/>
            <a:ext cx="6340044" cy="1015384"/>
          </a:xfrm>
        </p:spPr>
        <p:txBody>
          <a:bodyPr/>
          <a:lstStyle/>
          <a:p>
            <a:r>
              <a:rPr lang="ru-RU" b="1" dirty="0" smtClean="0"/>
              <a:t>Постановления ЦИК РФ</a:t>
            </a:r>
            <a:endParaRPr lang="ru-RU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1439" y="731519"/>
            <a:ext cx="11970327" cy="5985165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solidFill>
                  <a:schemeClr val="tx1"/>
                </a:solidFill>
              </a:rPr>
              <a:t>8 ноября 2023 год № 137/1043</a:t>
            </a:r>
            <a:r>
              <a:rPr lang="ru-RU" sz="2200" dirty="0" smtClean="0">
                <a:solidFill>
                  <a:schemeClr val="tx1"/>
                </a:solidFill>
              </a:rPr>
              <a:t> «О вопросах, связанных с изготовлением и доставкой избирательных бюллетеней для голосования на выборах Президента РФ (Порядок изготовления и доставки ИБ – </a:t>
            </a:r>
            <a:r>
              <a:rPr lang="ru-RU" sz="2200" b="1" dirty="0" smtClean="0">
                <a:solidFill>
                  <a:schemeClr val="tx1"/>
                </a:solidFill>
              </a:rPr>
              <a:t>приложение 4 дооформить </a:t>
            </a:r>
            <a:r>
              <a:rPr lang="en-US" sz="2200" b="1" dirty="0" smtClean="0">
                <a:solidFill>
                  <a:schemeClr val="tx1"/>
                </a:solidFill>
              </a:rPr>
              <a:t>! </a:t>
            </a:r>
            <a:r>
              <a:rPr lang="ru-RU" sz="2200" b="1" dirty="0" smtClean="0">
                <a:solidFill>
                  <a:schemeClr val="tx1"/>
                </a:solidFill>
              </a:rPr>
              <a:t>(ТИК-в УИК), приложение 5 (решение о распределении </a:t>
            </a:r>
            <a:r>
              <a:rPr lang="ru-RU" sz="2200" b="1" dirty="0" err="1" smtClean="0">
                <a:solidFill>
                  <a:schemeClr val="tx1"/>
                </a:solidFill>
              </a:rPr>
              <a:t>УИКам</a:t>
            </a:r>
            <a:r>
              <a:rPr lang="ru-RU" sz="2200" b="1" dirty="0" smtClean="0">
                <a:solidFill>
                  <a:schemeClr val="tx1"/>
                </a:solidFill>
              </a:rPr>
              <a:t>), приложение 6,7, 8 (выбраковка, лишние, недостающие), приложение 9 (погашение в ТИК). </a:t>
            </a:r>
            <a:r>
              <a:rPr lang="ru-RU" sz="2200" dirty="0" smtClean="0">
                <a:solidFill>
                  <a:schemeClr val="tx1"/>
                </a:solidFill>
              </a:rPr>
              <a:t>В </a:t>
            </a:r>
            <a:r>
              <a:rPr lang="ru-RU" sz="2200" dirty="0" err="1" smtClean="0">
                <a:solidFill>
                  <a:schemeClr val="tx1"/>
                </a:solidFill>
              </a:rPr>
              <a:t>УИКах</a:t>
            </a:r>
            <a:r>
              <a:rPr lang="ru-RU" sz="2200" dirty="0" smtClean="0">
                <a:solidFill>
                  <a:schemeClr val="tx1"/>
                </a:solidFill>
              </a:rPr>
              <a:t> гасят без акта, сразу цифры в протокол!</a:t>
            </a:r>
          </a:p>
          <a:p>
            <a:pPr algn="just"/>
            <a:r>
              <a:rPr lang="ru-RU" sz="2200" b="1" dirty="0" smtClean="0">
                <a:solidFill>
                  <a:schemeClr val="tx1"/>
                </a:solidFill>
              </a:rPr>
              <a:t>8 </a:t>
            </a:r>
            <a:r>
              <a:rPr lang="ru-RU" sz="2200" b="1" dirty="0">
                <a:solidFill>
                  <a:schemeClr val="tx1"/>
                </a:solidFill>
              </a:rPr>
              <a:t>ноября 2023 год № 137/1044-8 </a:t>
            </a:r>
            <a:r>
              <a:rPr lang="ru-RU" sz="2200" dirty="0">
                <a:solidFill>
                  <a:schemeClr val="tx1"/>
                </a:solidFill>
              </a:rPr>
              <a:t>«О специальных знаках (марках) для избирательных бюллетеней для голосования на выборах Президента РФ» (Порядок изготовления, доставки, передачи и использования СЗ (М)) – </a:t>
            </a:r>
            <a:r>
              <a:rPr lang="ru-RU" sz="2200" b="1" dirty="0">
                <a:solidFill>
                  <a:schemeClr val="tx1"/>
                </a:solidFill>
              </a:rPr>
              <a:t>приложение 10 (</a:t>
            </a:r>
            <a:r>
              <a:rPr lang="ru-RU" sz="2200" b="1" dirty="0" smtClean="0">
                <a:solidFill>
                  <a:schemeClr val="tx1"/>
                </a:solidFill>
              </a:rPr>
              <a:t>ТИК- в УИК), приложение 14 (порча </a:t>
            </a:r>
            <a:r>
              <a:rPr lang="ru-RU" sz="2200" b="1" dirty="0" err="1" smtClean="0">
                <a:solidFill>
                  <a:schemeClr val="tx1"/>
                </a:solidFill>
              </a:rPr>
              <a:t>УИКом</a:t>
            </a:r>
            <a:r>
              <a:rPr lang="ru-RU" sz="2200" b="1" dirty="0" smtClean="0">
                <a:solidFill>
                  <a:schemeClr val="tx1"/>
                </a:solidFill>
              </a:rPr>
              <a:t>), </a:t>
            </a:r>
            <a:r>
              <a:rPr lang="ru-RU" sz="2200" b="1" u="sng" dirty="0" smtClean="0">
                <a:solidFill>
                  <a:srgbClr val="7030A0"/>
                </a:solidFill>
              </a:rPr>
              <a:t>приложение 15 (передача листов обратно </a:t>
            </a:r>
            <a:r>
              <a:rPr lang="ru-RU" sz="2200" b="1" u="sng" dirty="0" err="1" smtClean="0">
                <a:solidFill>
                  <a:srgbClr val="7030A0"/>
                </a:solidFill>
              </a:rPr>
              <a:t>УИК</a:t>
            </a:r>
            <a:r>
              <a:rPr lang="ru-RU" sz="2200" b="1" u="sng" dirty="0" err="1">
                <a:solidFill>
                  <a:srgbClr val="7030A0"/>
                </a:solidFill>
              </a:rPr>
              <a:t>а</a:t>
            </a:r>
            <a:r>
              <a:rPr lang="ru-RU" sz="2200" b="1" u="sng" dirty="0" err="1" smtClean="0">
                <a:solidFill>
                  <a:srgbClr val="7030A0"/>
                </a:solidFill>
              </a:rPr>
              <a:t>ми</a:t>
            </a:r>
            <a:r>
              <a:rPr lang="ru-RU" sz="2200" b="1" u="sng" dirty="0" smtClean="0">
                <a:solidFill>
                  <a:srgbClr val="7030A0"/>
                </a:solidFill>
              </a:rPr>
              <a:t>  в ТИК), </a:t>
            </a:r>
            <a:r>
              <a:rPr lang="ru-RU" sz="2200" b="1" dirty="0" smtClean="0">
                <a:solidFill>
                  <a:schemeClr val="tx1"/>
                </a:solidFill>
              </a:rPr>
              <a:t>приложение 16 (погашение неиспользованных в ТИК)</a:t>
            </a:r>
            <a:endParaRPr lang="ru-RU" sz="2200" b="1" dirty="0" smtClean="0">
              <a:solidFill>
                <a:schemeClr val="accent4"/>
              </a:solidFill>
            </a:endParaRPr>
          </a:p>
          <a:p>
            <a:pPr algn="just"/>
            <a:r>
              <a:rPr lang="ru-RU" sz="2200" b="1" dirty="0" smtClean="0">
                <a:solidFill>
                  <a:schemeClr val="tx1"/>
                </a:solidFill>
              </a:rPr>
              <a:t>28 декабря 2023 год № 145/1128-8 </a:t>
            </a:r>
            <a:r>
              <a:rPr lang="ru-RU" sz="2200" dirty="0" smtClean="0">
                <a:solidFill>
                  <a:schemeClr val="tx1"/>
                </a:solidFill>
              </a:rPr>
              <a:t>«О внесении изменений в Положение об особенностях голосования, установлении итогов голосования в случае принятия решения о проведении голосования на выборах, референдумах в течение нескольких дней подряд </a:t>
            </a:r>
            <a:r>
              <a:rPr lang="ru-RU" sz="2200" b="1" dirty="0" smtClean="0">
                <a:solidFill>
                  <a:srgbClr val="7030A0"/>
                </a:solidFill>
              </a:rPr>
              <a:t>( 8 июня 2022 года № 86/718-8) </a:t>
            </a:r>
            <a:r>
              <a:rPr lang="ru-RU" sz="2200" dirty="0" smtClean="0">
                <a:solidFill>
                  <a:schemeClr val="tx1"/>
                </a:solidFill>
              </a:rPr>
              <a:t>– </a:t>
            </a:r>
            <a:r>
              <a:rPr lang="ru-RU" sz="2200" b="1" dirty="0" smtClean="0">
                <a:solidFill>
                  <a:schemeClr val="tx1"/>
                </a:solidFill>
              </a:rPr>
              <a:t>приложение 1 (С/П и переносной </a:t>
            </a:r>
            <a:r>
              <a:rPr lang="ru-RU" sz="2200" b="1" dirty="0" err="1" smtClean="0">
                <a:solidFill>
                  <a:schemeClr val="tx1"/>
                </a:solidFill>
              </a:rPr>
              <a:t>ящ</a:t>
            </a:r>
            <a:r>
              <a:rPr lang="ru-RU" sz="2200" b="1" dirty="0">
                <a:solidFill>
                  <a:schemeClr val="tx1"/>
                </a:solidFill>
              </a:rPr>
              <a:t>.</a:t>
            </a:r>
            <a:r>
              <a:rPr lang="ru-RU" sz="2200" b="1" dirty="0" smtClean="0">
                <a:solidFill>
                  <a:schemeClr val="tx1"/>
                </a:solidFill>
              </a:rPr>
              <a:t>), приложение 2 (С/П и стационарный </a:t>
            </a:r>
            <a:r>
              <a:rPr lang="ru-RU" sz="2200" b="1" dirty="0" err="1" smtClean="0">
                <a:solidFill>
                  <a:schemeClr val="tx1"/>
                </a:solidFill>
              </a:rPr>
              <a:t>ящ</a:t>
            </a:r>
            <a:r>
              <a:rPr lang="ru-RU" sz="2200" b="1" dirty="0" smtClean="0">
                <a:solidFill>
                  <a:schemeClr val="tx1"/>
                </a:solidFill>
              </a:rPr>
              <a:t>.)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37031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2916" y="274320"/>
            <a:ext cx="8761615" cy="947651"/>
          </a:xfrm>
        </p:spPr>
        <p:txBody>
          <a:bodyPr/>
          <a:lstStyle/>
          <a:p>
            <a:r>
              <a:rPr lang="ru-RU" b="1" dirty="0" smtClean="0"/>
              <a:t>Если сейф-пакет поврежден: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6008" y="1043247"/>
            <a:ext cx="6774872" cy="567343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Все бюллетени признать недействительными решением УИК </a:t>
            </a:r>
            <a:r>
              <a:rPr lang="ru-RU" sz="3200" dirty="0" smtClean="0"/>
              <a:t>(при условии что невозможно с достоверностью определить результаты волеизъявления )</a:t>
            </a:r>
          </a:p>
          <a:p>
            <a:r>
              <a:rPr lang="ru-RU" sz="3200" dirty="0" smtClean="0"/>
              <a:t>Составить акт</a:t>
            </a:r>
          </a:p>
          <a:p>
            <a:r>
              <a:rPr lang="ru-RU" sz="3200" dirty="0" smtClean="0"/>
              <a:t>Оповестить ТИК</a:t>
            </a:r>
          </a:p>
          <a:p>
            <a:r>
              <a:rPr lang="ru-RU" sz="3200" dirty="0" smtClean="0"/>
              <a:t>Войдут в протоколе в число недействительных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608" y="1221971"/>
            <a:ext cx="5897144" cy="40902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3584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236" y="167425"/>
            <a:ext cx="2936383" cy="1236371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Гашение</a:t>
            </a:r>
            <a:endParaRPr lang="ru-RU" sz="4800" b="1" dirty="0"/>
          </a:p>
        </p:txBody>
      </p:sp>
      <p:pic>
        <p:nvPicPr>
          <p:cNvPr id="6146" name="Picture 2" descr="https://prv2.lori-images.net/protsedura-gasheniya-izbiratelnyh-bulletenei-edinyi-0003931482-preview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81" y="0"/>
            <a:ext cx="6457645" cy="483760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dalnegorsk-online.ru/sites/default/files/news/dalnegorsk_kommunis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44" y="1698919"/>
            <a:ext cx="5700537" cy="38003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2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7662" y="192552"/>
            <a:ext cx="7485725" cy="1309169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Сортировка и подсчет:</a:t>
            </a:r>
            <a:endParaRPr lang="ru-RU" sz="4400" b="1" dirty="0"/>
          </a:p>
        </p:txBody>
      </p:sp>
      <p:pic>
        <p:nvPicPr>
          <p:cNvPr id="1026" name="Picture 2" descr="https://cdnn11.img.sputnik.by/img/104326/43/1043264324_0:0:2890:1634_2072x0_60_0_0_77067c95a42e8c1906b97ac4711455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2" y="1611761"/>
            <a:ext cx="6019379" cy="34018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743207" y="1854934"/>
            <a:ext cx="5352793" cy="2988373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513260" y="1794642"/>
            <a:ext cx="5582740" cy="3108959"/>
          </a:xfrm>
          <a:prstGeom prst="straightConnector1">
            <a:avLst/>
          </a:prstGeom>
          <a:ln w="7620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 descr="https://cdnn11.img.sputnik.by/img/102516/61/1025166113_0:55:3000:1941_1920x0_80_0_0_285c2d930ff49b96a6ae6cec93af52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947" y="3081121"/>
            <a:ext cx="5798112" cy="36449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75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1901" y="298061"/>
            <a:ext cx="6667454" cy="838930"/>
          </a:xfrm>
        </p:spPr>
        <p:txBody>
          <a:bodyPr/>
          <a:lstStyle/>
          <a:p>
            <a:r>
              <a:rPr lang="ru-RU" b="1" dirty="0" smtClean="0"/>
              <a:t>Сортировка и подсчет: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123" y="1136990"/>
            <a:ext cx="10972800" cy="5287255"/>
          </a:xfrm>
        </p:spPr>
        <p:txBody>
          <a:bodyPr>
            <a:noAutofit/>
          </a:bodyPr>
          <a:lstStyle/>
          <a:p>
            <a:r>
              <a:rPr lang="ru-RU" sz="2800" dirty="0"/>
              <a:t>Все действия должны быть последовательными</a:t>
            </a:r>
          </a:p>
          <a:p>
            <a:r>
              <a:rPr lang="ru-RU" sz="2800" dirty="0"/>
              <a:t>Запрещается одновременно пересчитывать из разных </a:t>
            </a:r>
            <a:r>
              <a:rPr lang="ru-RU" sz="2800" dirty="0" smtClean="0"/>
              <a:t>пачек</a:t>
            </a:r>
          </a:p>
          <a:p>
            <a:r>
              <a:rPr lang="ru-RU" sz="2800" dirty="0" smtClean="0"/>
              <a:t>Наблюдателям и т.д. </a:t>
            </a:r>
            <a:r>
              <a:rPr lang="ru-RU" sz="2800" b="1" dirty="0" smtClean="0"/>
              <a:t>ДОЛЖЕН</a:t>
            </a:r>
            <a:r>
              <a:rPr lang="ru-RU" sz="2800" dirty="0" smtClean="0"/>
              <a:t> </a:t>
            </a:r>
            <a:r>
              <a:rPr lang="ru-RU" sz="2800" b="1" dirty="0" smtClean="0"/>
              <a:t>БЫТЬ</a:t>
            </a:r>
            <a:r>
              <a:rPr lang="ru-RU" sz="2800" dirty="0" smtClean="0"/>
              <a:t> обеспечен полный обзор действий!</a:t>
            </a:r>
            <a:endParaRPr lang="ru-RU" sz="2800" dirty="0"/>
          </a:p>
          <a:p>
            <a:r>
              <a:rPr lang="ru-RU" sz="2800" dirty="0" smtClean="0"/>
              <a:t>Демонстрация при сортировке </a:t>
            </a:r>
          </a:p>
          <a:p>
            <a:r>
              <a:rPr lang="ru-RU" sz="2800" dirty="0" smtClean="0"/>
              <a:t>Демонстрация  и оглашение количества при подсчете</a:t>
            </a:r>
          </a:p>
          <a:p>
            <a:r>
              <a:rPr lang="ru-RU" sz="2800" dirty="0" smtClean="0"/>
              <a:t>После каждого этапа действий все цифры оглашаются и вносятся в увеличенную форму протокола</a:t>
            </a:r>
          </a:p>
          <a:p>
            <a:r>
              <a:rPr lang="ru-RU" sz="2800" dirty="0" smtClean="0"/>
              <a:t>Проверка контрольных соотношений!</a:t>
            </a:r>
          </a:p>
        </p:txBody>
      </p:sp>
    </p:spTree>
    <p:extLst>
      <p:ext uri="{BB962C8B-B14F-4D97-AF65-F5344CB8AC3E}">
        <p14:creationId xmlns:p14="http://schemas.microsoft.com/office/powerpoint/2010/main" val="383957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655" y="169122"/>
            <a:ext cx="10423957" cy="6514973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75138" y="169122"/>
            <a:ext cx="11004785" cy="6439496"/>
          </a:xfrm>
          <a:prstGeom prst="straightConnector1">
            <a:avLst/>
          </a:prstGeom>
          <a:ln w="7620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>
            <a:off x="1080655" y="169122"/>
            <a:ext cx="10423957" cy="6439496"/>
          </a:xfrm>
          <a:prstGeom prst="straightConnector1">
            <a:avLst/>
          </a:prstGeom>
          <a:ln w="76200">
            <a:tailEnd type="triangle"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31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215" y="125730"/>
            <a:ext cx="6858000" cy="51435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9316" y="2984925"/>
            <a:ext cx="5667375" cy="377825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7241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008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968" y="2800350"/>
            <a:ext cx="6086475" cy="405765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6417" y="278675"/>
            <a:ext cx="5893166" cy="2988227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Упаковка бюллетеней. Пустые листы от марок в мешок </a:t>
            </a:r>
            <a:r>
              <a:rPr lang="ru-RU" sz="3200" b="1" dirty="0" smtClean="0">
                <a:solidFill>
                  <a:srgbClr val="FF0000"/>
                </a:solidFill>
              </a:rPr>
              <a:t>не вкладываются! </a:t>
            </a:r>
            <a:r>
              <a:rPr lang="ru-RU" sz="3200" b="1" dirty="0" smtClean="0"/>
              <a:t>Они сдаются вместе с другой документацией  в ТИК!</a:t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4098" name="Picture 2" descr="https://kolpino.ru/upload/iblock/faf/fafe073dbb98b5a219b09c8eca9356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316" y="71376"/>
            <a:ext cx="5101684" cy="340282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125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50" y="540327"/>
            <a:ext cx="5575069" cy="588541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15635" y="1537855"/>
            <a:ext cx="6018415" cy="4754880"/>
          </a:xfrm>
        </p:spPr>
        <p:txBody>
          <a:bodyPr>
            <a:normAutofit fontScale="90000"/>
          </a:bodyPr>
          <a:lstStyle/>
          <a:p>
            <a:pPr lvl="0"/>
            <a:r>
              <a:rPr lang="ru-RU" sz="2700" b="1" dirty="0" smtClean="0">
                <a:solidFill>
                  <a:schemeClr val="accent1"/>
                </a:solidFill>
              </a:rPr>
              <a:t>Увеличенная </a:t>
            </a:r>
            <a:r>
              <a:rPr lang="ru-RU" sz="2700" b="1" dirty="0">
                <a:solidFill>
                  <a:schemeClr val="accent1"/>
                </a:solidFill>
              </a:rPr>
              <a:t>форма протокола 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dirty="0"/>
              <a:t>Бюллетени </a:t>
            </a:r>
            <a:r>
              <a:rPr lang="ru-RU" sz="2700" dirty="0" smtClean="0"/>
              <a:t>:</a:t>
            </a:r>
            <a:r>
              <a:rPr lang="ru-RU" sz="2700" dirty="0"/>
              <a:t/>
            </a:r>
            <a:br>
              <a:rPr lang="ru-RU" sz="2700" dirty="0"/>
            </a:br>
            <a:r>
              <a:rPr lang="ru-RU" sz="2700" b="1" dirty="0">
                <a:solidFill>
                  <a:schemeClr val="accent1"/>
                </a:solidFill>
              </a:rPr>
              <a:t>Действительные </a:t>
            </a:r>
            <a:r>
              <a:rPr lang="ru-RU" sz="2700" b="1" dirty="0" smtClean="0">
                <a:solidFill>
                  <a:schemeClr val="accent1"/>
                </a:solidFill>
              </a:rPr>
              <a:t>бюллетени</a:t>
            </a:r>
            <a:r>
              <a:rPr lang="ru-RU" sz="2700" b="1" dirty="0">
                <a:solidFill>
                  <a:schemeClr val="accent1"/>
                </a:solidFill>
              </a:rPr>
              <a:t/>
            </a:r>
            <a:br>
              <a:rPr lang="ru-RU" sz="2700" b="1" dirty="0">
                <a:solidFill>
                  <a:schemeClr val="accent1"/>
                </a:solidFill>
              </a:rPr>
            </a:br>
            <a:r>
              <a:rPr lang="ru-RU" sz="2700" b="1" dirty="0">
                <a:solidFill>
                  <a:schemeClr val="accent1"/>
                </a:solidFill>
              </a:rPr>
              <a:t>Недействительный </a:t>
            </a:r>
            <a:r>
              <a:rPr lang="ru-RU" sz="2700" b="1" dirty="0" smtClean="0">
                <a:solidFill>
                  <a:schemeClr val="accent1"/>
                </a:solidFill>
              </a:rPr>
              <a:t>бюллетени</a:t>
            </a:r>
            <a:r>
              <a:rPr lang="ru-RU" sz="2700" b="1" dirty="0">
                <a:solidFill>
                  <a:schemeClr val="accent1"/>
                </a:solidFill>
              </a:rPr>
              <a:t/>
            </a:r>
            <a:br>
              <a:rPr lang="ru-RU" sz="2700" b="1" dirty="0">
                <a:solidFill>
                  <a:schemeClr val="accent1"/>
                </a:solidFill>
              </a:rPr>
            </a:br>
            <a:r>
              <a:rPr lang="ru-RU" sz="2700" b="1" dirty="0">
                <a:solidFill>
                  <a:schemeClr val="accent1"/>
                </a:solidFill>
              </a:rPr>
              <a:t>Бюллетени неустановленной </a:t>
            </a:r>
            <a:r>
              <a:rPr lang="ru-RU" sz="2700" b="1" dirty="0" smtClean="0">
                <a:solidFill>
                  <a:schemeClr val="accent1"/>
                </a:solidFill>
              </a:rPr>
              <a:t>формы</a:t>
            </a:r>
            <a:r>
              <a:rPr lang="ru-RU" sz="2700" b="1" dirty="0">
                <a:solidFill>
                  <a:schemeClr val="accent1"/>
                </a:solidFill>
              </a:rPr>
              <a:t/>
            </a:r>
            <a:br>
              <a:rPr lang="ru-RU" sz="2700" b="1" dirty="0">
                <a:solidFill>
                  <a:schemeClr val="accent1"/>
                </a:solidFill>
              </a:rPr>
            </a:br>
            <a:r>
              <a:rPr lang="ru-RU" sz="2700" b="1" dirty="0">
                <a:solidFill>
                  <a:schemeClr val="accent1"/>
                </a:solidFill>
              </a:rPr>
              <a:t>Погашенные </a:t>
            </a:r>
            <a:r>
              <a:rPr lang="ru-RU" sz="2700" b="1" dirty="0" smtClean="0">
                <a:solidFill>
                  <a:schemeClr val="accent1"/>
                </a:solidFill>
              </a:rPr>
              <a:t>бюллетени</a:t>
            </a:r>
            <a:r>
              <a:rPr lang="en-US" sz="2700" b="1" dirty="0">
                <a:solidFill>
                  <a:schemeClr val="accent1"/>
                </a:solidFill>
              </a:rPr>
              <a:t/>
            </a:r>
            <a:br>
              <a:rPr lang="en-US" sz="2700" b="1" dirty="0">
                <a:solidFill>
                  <a:schemeClr val="accent1"/>
                </a:solidFill>
              </a:rPr>
            </a:br>
            <a:r>
              <a:rPr lang="ru-RU" sz="2700" b="1" dirty="0" smtClean="0">
                <a:solidFill>
                  <a:schemeClr val="accent1"/>
                </a:solidFill>
              </a:rPr>
              <a:t>Сейф-пакеты</a:t>
            </a:r>
            <a:br>
              <a:rPr lang="ru-RU" sz="2700" b="1" dirty="0" smtClean="0">
                <a:solidFill>
                  <a:schemeClr val="accent1"/>
                </a:solidFill>
              </a:rPr>
            </a:br>
            <a:r>
              <a:rPr lang="ru-RU" sz="2700" dirty="0" smtClean="0"/>
              <a:t>Опись документов</a:t>
            </a:r>
            <a:br>
              <a:rPr lang="ru-RU" sz="2700" dirty="0" smtClean="0"/>
            </a:br>
            <a:r>
              <a:rPr lang="ru-RU" sz="2700" dirty="0" smtClean="0"/>
              <a:t>Оформление </a:t>
            </a:r>
            <a:r>
              <a:rPr lang="ru-RU" sz="2700" dirty="0"/>
              <a:t>мешка</a:t>
            </a:r>
            <a:r>
              <a:rPr lang="ru-RU" sz="2700" dirty="0" smtClean="0"/>
              <a:t>:</a:t>
            </a:r>
            <a:br>
              <a:rPr lang="ru-RU" sz="2700" dirty="0" smtClean="0"/>
            </a:br>
            <a:r>
              <a:rPr lang="ru-RU" sz="2700" b="1" dirty="0" smtClean="0"/>
              <a:t>№ УИК, наименование выборов, общее кол-во бюллетеней, опечатать (опломбировать)</a:t>
            </a:r>
            <a:br>
              <a:rPr lang="ru-RU" sz="2700" b="1" dirty="0" smtClean="0"/>
            </a:br>
            <a:r>
              <a:rPr lang="ru-RU" sz="2700" b="1" dirty="0" smtClean="0"/>
              <a:t> </a:t>
            </a:r>
            <a:br>
              <a:rPr lang="ru-RU" sz="27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sz="36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17431" y="0"/>
            <a:ext cx="5599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Состав </a:t>
            </a:r>
            <a:r>
              <a:rPr lang="ru-RU" sz="3600" b="1" dirty="0" smtClean="0">
                <a:solidFill>
                  <a:srgbClr val="0070C0"/>
                </a:solidFill>
              </a:rPr>
              <a:t>мешка:</a:t>
            </a:r>
            <a:endParaRPr lang="ru-RU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22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1061" y="74813"/>
            <a:ext cx="9468196" cy="490451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Марки после завершения голосования: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4852" y="640080"/>
            <a:ext cx="10590414" cy="60766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/>
              <a:t>УИК – предает </a:t>
            </a:r>
            <a:r>
              <a:rPr lang="ru-RU" sz="2800" b="1" dirty="0" err="1" smtClean="0"/>
              <a:t>ТИКу</a:t>
            </a:r>
            <a:r>
              <a:rPr lang="ru-RU" sz="2800" b="1" dirty="0" smtClean="0"/>
              <a:t>:</a:t>
            </a:r>
          </a:p>
          <a:p>
            <a:r>
              <a:rPr lang="ru-RU" sz="2800" b="1" u="sng" dirty="0" smtClean="0"/>
              <a:t>Листы </a:t>
            </a:r>
            <a:r>
              <a:rPr lang="ru-RU" sz="2800" b="1" u="sng" dirty="0"/>
              <a:t>(часть листа), </a:t>
            </a:r>
            <a:r>
              <a:rPr lang="ru-RU" sz="2800" dirty="0"/>
              <a:t>от которых были отделены марки, </a:t>
            </a:r>
            <a:r>
              <a:rPr lang="ru-RU" sz="2800" dirty="0" smtClean="0"/>
              <a:t>вместе </a:t>
            </a:r>
            <a:r>
              <a:rPr lang="ru-RU" sz="2800" dirty="0"/>
              <a:t>с протоколами об итогах голосования в ТИК по </a:t>
            </a:r>
            <a:r>
              <a:rPr lang="ru-RU" sz="2800" dirty="0" smtClean="0"/>
              <a:t>акту </a:t>
            </a:r>
            <a:r>
              <a:rPr lang="ru-RU" sz="2800" b="1" dirty="0" smtClean="0">
                <a:solidFill>
                  <a:schemeClr val="accent1"/>
                </a:solidFill>
              </a:rPr>
              <a:t> </a:t>
            </a:r>
            <a:r>
              <a:rPr lang="ru-RU" sz="2800" b="1" dirty="0">
                <a:solidFill>
                  <a:schemeClr val="accent1"/>
                </a:solidFill>
                <a:hlinkClick r:id="rId2" action="ppaction://hlinkfile"/>
              </a:rPr>
              <a:t>(приложение N 15)</a:t>
            </a:r>
            <a:r>
              <a:rPr lang="ru-RU" sz="2800" b="1" dirty="0">
                <a:solidFill>
                  <a:schemeClr val="accent1"/>
                </a:solidFill>
              </a:rPr>
              <a:t>. </a:t>
            </a:r>
            <a:endParaRPr lang="ru-RU" sz="2800" b="1" dirty="0" smtClean="0">
              <a:solidFill>
                <a:schemeClr val="accent1"/>
              </a:solidFill>
            </a:endParaRPr>
          </a:p>
          <a:p>
            <a:r>
              <a:rPr lang="ru-RU" sz="2800" b="1" u="sng" dirty="0" smtClean="0"/>
              <a:t>Акт</a:t>
            </a:r>
            <a:r>
              <a:rPr lang="ru-RU" sz="2800" dirty="0" smtClean="0"/>
              <a:t> </a:t>
            </a:r>
            <a:r>
              <a:rPr lang="ru-RU" sz="2800" dirty="0"/>
              <a:t>подписывается </a:t>
            </a:r>
            <a:r>
              <a:rPr lang="ru-RU" sz="2800" dirty="0">
                <a:solidFill>
                  <a:schemeClr val="accent1"/>
                </a:solidFill>
              </a:rPr>
              <a:t>председателем УИК </a:t>
            </a:r>
            <a:r>
              <a:rPr lang="ru-RU" sz="2800" dirty="0"/>
              <a:t>(в его отсутствие </a:t>
            </a:r>
            <a:r>
              <a:rPr lang="ru-RU" sz="2800" dirty="0" smtClean="0"/>
              <a:t>– зам. или </a:t>
            </a:r>
            <a:r>
              <a:rPr lang="ru-RU" sz="2800" dirty="0"/>
              <a:t>секретарем), не менее </a:t>
            </a:r>
            <a:r>
              <a:rPr lang="ru-RU" sz="2800" dirty="0">
                <a:solidFill>
                  <a:schemeClr val="accent1"/>
                </a:solidFill>
              </a:rPr>
              <a:t>чем двумя членами </a:t>
            </a:r>
            <a:r>
              <a:rPr lang="ru-RU" sz="2800" dirty="0"/>
              <a:t>УИК с правом решающего голоса, </a:t>
            </a:r>
            <a:r>
              <a:rPr lang="ru-RU" sz="2800" dirty="0">
                <a:solidFill>
                  <a:schemeClr val="accent1"/>
                </a:solidFill>
              </a:rPr>
              <a:t>председателем ТИК </a:t>
            </a:r>
            <a:r>
              <a:rPr lang="ru-RU" sz="2800" dirty="0"/>
              <a:t>(в его отсутствие </a:t>
            </a:r>
            <a:r>
              <a:rPr lang="ru-RU" sz="2800" dirty="0" smtClean="0"/>
              <a:t>– зам. </a:t>
            </a:r>
            <a:r>
              <a:rPr lang="ru-RU" sz="2800" dirty="0"/>
              <a:t>или секретарем), </a:t>
            </a:r>
            <a:r>
              <a:rPr lang="ru-RU" sz="2800" dirty="0">
                <a:solidFill>
                  <a:schemeClr val="accent1"/>
                </a:solidFill>
              </a:rPr>
              <a:t>не менее чем двумя членами ТИК </a:t>
            </a:r>
            <a:r>
              <a:rPr lang="ru-RU" sz="2800" dirty="0"/>
              <a:t>с правом решающего голоса и заверяется соответствующими </a:t>
            </a:r>
            <a:r>
              <a:rPr lang="ru-RU" sz="2800" dirty="0" smtClean="0"/>
              <a:t>печатями</a:t>
            </a:r>
          </a:p>
          <a:p>
            <a:r>
              <a:rPr lang="ru-RU" sz="2800" b="1" dirty="0" smtClean="0"/>
              <a:t>ТИК – гасит остатки (резерв) </a:t>
            </a:r>
            <a:r>
              <a:rPr lang="ru-RU" sz="2800" dirty="0" smtClean="0">
                <a:solidFill>
                  <a:schemeClr val="accent1"/>
                </a:solidFill>
              </a:rPr>
              <a:t>(приложение № 16)</a:t>
            </a:r>
            <a:endParaRPr lang="ru-RU" sz="2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42364" y="0"/>
            <a:ext cx="5461461" cy="52443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Гашение марок в </a:t>
            </a:r>
            <a:r>
              <a:rPr lang="ru-RU" b="1" dirty="0" err="1" smtClean="0"/>
              <a:t>ТИКе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9956" y="515024"/>
            <a:ext cx="10706592" cy="63429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                    </a:t>
            </a:r>
            <a:r>
              <a:rPr lang="ru-RU" sz="2800" b="1" dirty="0" smtClean="0">
                <a:solidFill>
                  <a:srgbClr val="0070C0"/>
                </a:solidFill>
              </a:rPr>
              <a:t>После </a:t>
            </a:r>
            <a:r>
              <a:rPr lang="ru-RU" sz="2800" b="1" dirty="0" smtClean="0">
                <a:solidFill>
                  <a:srgbClr val="0070C0"/>
                </a:solidFill>
              </a:rPr>
              <a:t>20-00 17.03.2024 г.</a:t>
            </a:r>
          </a:p>
          <a:p>
            <a:r>
              <a:rPr lang="ru-RU" sz="2800" dirty="0" smtClean="0"/>
              <a:t>Неиспользованные марки гасятся путем перечеркивания (каждая) на обороте подпись председателя ТИК (</a:t>
            </a:r>
            <a:r>
              <a:rPr lang="ru-RU" sz="2800" dirty="0" err="1" smtClean="0"/>
              <a:t>зам.,секретарь</a:t>
            </a:r>
            <a:r>
              <a:rPr lang="ru-RU" sz="2800" dirty="0" smtClean="0"/>
              <a:t>) + печать ТИК, + акт (приложение № 16)</a:t>
            </a:r>
          </a:p>
          <a:p>
            <a:r>
              <a:rPr lang="ru-RU" sz="2800" dirty="0" smtClean="0"/>
              <a:t>На упаковке с погашенными марками </a:t>
            </a:r>
          </a:p>
          <a:p>
            <a:pPr marL="0" indent="0">
              <a:buNone/>
            </a:pPr>
            <a:r>
              <a:rPr lang="ru-RU" sz="2800" dirty="0" smtClean="0"/>
              <a:t>проставляется их количество</a:t>
            </a:r>
          </a:p>
          <a:p>
            <a:pPr marL="0" indent="0">
              <a:buNone/>
            </a:pPr>
            <a:r>
              <a:rPr lang="ru-RU" sz="2800" dirty="0" smtClean="0"/>
              <a:t> +заверяется подписью </a:t>
            </a:r>
          </a:p>
          <a:p>
            <a:pPr marL="0" indent="0">
              <a:buNone/>
            </a:pPr>
            <a:r>
              <a:rPr lang="ru-RU" sz="2800" dirty="0" smtClean="0"/>
              <a:t>председателя ТИК+ печать</a:t>
            </a:r>
          </a:p>
          <a:p>
            <a:r>
              <a:rPr lang="ru-RU" sz="2800" dirty="0" smtClean="0"/>
              <a:t>Хранятся 1 год </a:t>
            </a:r>
            <a:r>
              <a:rPr lang="ru-RU" sz="2800" smtClean="0"/>
              <a:t>в </a:t>
            </a:r>
            <a:r>
              <a:rPr lang="ru-RU" sz="2800" smtClean="0"/>
              <a:t>опечатанном 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виде вместе с другой</a:t>
            </a:r>
          </a:p>
          <a:p>
            <a:pPr marL="0" indent="0">
              <a:buNone/>
            </a:pPr>
            <a:r>
              <a:rPr lang="ru-RU" sz="2800" dirty="0" smtClean="0"/>
              <a:t> избирательной документацией</a:t>
            </a:r>
            <a:endParaRPr lang="ru-RU" sz="2800" dirty="0"/>
          </a:p>
        </p:txBody>
      </p:sp>
      <p:pic>
        <p:nvPicPr>
          <p:cNvPr id="8194" name="Picture 2" descr="https://volgograd-trv.ru/uploads/posts/2024-01/1706620002_snapedit_17066199759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81" y="3528882"/>
            <a:ext cx="5304752" cy="298392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02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5732" y="356216"/>
            <a:ext cx="3688283" cy="1106825"/>
          </a:xfrm>
        </p:spPr>
        <p:txBody>
          <a:bodyPr/>
          <a:lstStyle/>
          <a:p>
            <a:r>
              <a:rPr lang="ru-RU" b="1" dirty="0" smtClean="0"/>
              <a:t>Материалы 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116" y="2277687"/>
            <a:ext cx="8029375" cy="45165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647" y="-1"/>
            <a:ext cx="6560127" cy="369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612" y="0"/>
            <a:ext cx="8968194" cy="672614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9459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087" y="0"/>
            <a:ext cx="7223759" cy="79401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Получение </a:t>
            </a:r>
            <a:r>
              <a:rPr lang="en-US" sz="4400" b="1" dirty="0" smtClean="0"/>
              <a:t/>
            </a:r>
            <a:br>
              <a:rPr lang="en-US" sz="4400" b="1" dirty="0" smtClean="0"/>
            </a:br>
            <a:r>
              <a:rPr lang="ru-RU" sz="4400" b="1" dirty="0" smtClean="0"/>
              <a:t>и</a:t>
            </a:r>
            <a:r>
              <a:rPr lang="en-US" sz="4400" b="1" dirty="0"/>
              <a:t> </a:t>
            </a:r>
            <a:r>
              <a:rPr lang="ru-RU" sz="4400" b="1" dirty="0" smtClean="0"/>
              <a:t>распределение </a:t>
            </a:r>
            <a:r>
              <a:rPr lang="ru-RU" sz="4400" b="1" dirty="0" err="1"/>
              <a:t>Т</a:t>
            </a:r>
            <a:r>
              <a:rPr lang="ru-RU" sz="4400" b="1" dirty="0" err="1" smtClean="0"/>
              <a:t>ИКом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329" y="1255221"/>
            <a:ext cx="9851463" cy="5386647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</a:rPr>
              <a:t>Количество определяет ЦИК РС (Я). После получения – 1 экз. акта сразу направить 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в ЦИК РС (Я) – нарочным и т.д.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Распределить между </a:t>
            </a:r>
            <a:r>
              <a:rPr lang="ru-RU" sz="2400" dirty="0" err="1" smtClean="0">
                <a:solidFill>
                  <a:schemeClr val="tx1"/>
                </a:solidFill>
              </a:rPr>
              <a:t>УИКами</a:t>
            </a:r>
            <a:r>
              <a:rPr lang="ru-RU" sz="2400" dirty="0" smtClean="0">
                <a:solidFill>
                  <a:schemeClr val="tx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chemeClr val="accent1"/>
                </a:solidFill>
              </a:rPr>
              <a:t>до 14.02 </a:t>
            </a:r>
            <a:r>
              <a:rPr lang="ru-RU" sz="2400" dirty="0" smtClean="0">
                <a:solidFill>
                  <a:schemeClr val="tx1"/>
                </a:solidFill>
              </a:rPr>
              <a:t>+ копию решения в ЦИК РС (Я)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(см. постановление ЦИК РС (Я) </a:t>
            </a:r>
            <a:r>
              <a:rPr lang="ru-RU" sz="2400" dirty="0" smtClean="0">
                <a:solidFill>
                  <a:schemeClr val="tx1"/>
                </a:solidFill>
              </a:rPr>
              <a:t>58/2,58/4 от </a:t>
            </a:r>
            <a:r>
              <a:rPr lang="ru-RU" sz="2400" dirty="0" smtClean="0">
                <a:solidFill>
                  <a:schemeClr val="tx1"/>
                </a:solidFill>
              </a:rPr>
              <a:t>02.02))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Пересчитать бюллетени, специальные знаки </a:t>
            </a:r>
            <a:endParaRPr lang="ru-RU" sz="24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(</a:t>
            </a:r>
            <a:r>
              <a:rPr lang="ru-RU" sz="2400" dirty="0" smtClean="0">
                <a:solidFill>
                  <a:schemeClr val="tx1"/>
                </a:solidFill>
              </a:rPr>
              <a:t>марки) и защитные марки!!!</a:t>
            </a:r>
          </a:p>
          <a:p>
            <a:r>
              <a:rPr lang="ru-RU" sz="2400" dirty="0" smtClean="0">
                <a:solidFill>
                  <a:schemeClr val="tx1"/>
                </a:solidFill>
              </a:rPr>
              <a:t>В первую очередь передать отдаленным </a:t>
            </a:r>
            <a:r>
              <a:rPr lang="ru-RU" sz="2400" dirty="0" smtClean="0">
                <a:solidFill>
                  <a:schemeClr val="tx1"/>
                </a:solidFill>
              </a:rPr>
              <a:t>наслегам,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</a:rPr>
              <a:t> </a:t>
            </a:r>
            <a:r>
              <a:rPr lang="ru-RU" sz="2400" dirty="0" smtClean="0">
                <a:solidFill>
                  <a:schemeClr val="tx1"/>
                </a:solidFill>
              </a:rPr>
              <a:t>потом уже в районном центре (гор</a:t>
            </a:r>
            <a:r>
              <a:rPr lang="ru-RU" sz="2700" dirty="0" smtClean="0">
                <a:solidFill>
                  <a:schemeClr val="tx1"/>
                </a:solidFill>
              </a:rPr>
              <a:t>оде</a:t>
            </a:r>
            <a:r>
              <a:rPr lang="ru-RU" sz="2700" dirty="0" smtClean="0">
                <a:solidFill>
                  <a:schemeClr val="tx1"/>
                </a:solidFill>
              </a:rPr>
              <a:t>),</a:t>
            </a:r>
          </a:p>
          <a:p>
            <a:pPr marL="0" indent="0">
              <a:buNone/>
            </a:pPr>
            <a:r>
              <a:rPr lang="ru-RU" sz="2700" dirty="0" smtClean="0">
                <a:solidFill>
                  <a:schemeClr val="tx1"/>
                </a:solidFill>
              </a:rPr>
              <a:t> </a:t>
            </a:r>
            <a:r>
              <a:rPr lang="ru-RU" sz="2700" dirty="0" smtClean="0">
                <a:solidFill>
                  <a:schemeClr val="tx1"/>
                </a:solidFill>
              </a:rPr>
              <a:t>что бы была возможность перераспределения)</a:t>
            </a:r>
            <a:endParaRPr lang="ru-RU" sz="2700" dirty="0">
              <a:solidFill>
                <a:schemeClr val="tx1"/>
              </a:solidFill>
            </a:endParaRPr>
          </a:p>
        </p:txBody>
      </p:sp>
      <p:pic>
        <p:nvPicPr>
          <p:cNvPr id="1028" name="Picture 4" descr="https://cdn-szori.storage.yandexcloud.net/uploads/2021/09/leningradskaya.life_241475068_641082140206326_548501915640949117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46" y="0"/>
            <a:ext cx="4099146" cy="307815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provybory67.info/wp-content/uploads/2024/01/29.01.24_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9846" y="2441006"/>
            <a:ext cx="3330738" cy="240697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54.userapi.com/impg/bTM51QchzA7VRxWAYlS9I8WUTg7T1ls-sgbWIQ/iwvYZ681nzY.jpg?size=890x594&amp;quality=96&amp;sign=8317ec9a1ce2fd936b49775184a0469d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214552"/>
            <a:ext cx="3636887" cy="242731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915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9259" y="166254"/>
            <a:ext cx="7032567" cy="1604357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/>
              <a:t>Получение в ТИК </a:t>
            </a: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ru-RU" sz="5400" b="1" dirty="0" smtClean="0"/>
              <a:t>и хранение в УИК </a:t>
            </a:r>
            <a:endParaRPr lang="ru-RU" sz="5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8886" y="2078182"/>
            <a:ext cx="7032569" cy="4655127"/>
          </a:xfrm>
        </p:spPr>
        <p:txBody>
          <a:bodyPr>
            <a:noAutofit/>
          </a:bodyPr>
          <a:lstStyle/>
          <a:p>
            <a:r>
              <a:rPr lang="ru-RU" sz="3600" dirty="0"/>
              <a:t>по акту (3 члена </a:t>
            </a:r>
            <a:r>
              <a:rPr lang="ru-RU" sz="3600" dirty="0" smtClean="0"/>
              <a:t>комиссии+ печать), </a:t>
            </a:r>
            <a:r>
              <a:rPr lang="ru-RU" sz="3600" dirty="0" smtClean="0">
                <a:solidFill>
                  <a:schemeClr val="accent1"/>
                </a:solidFill>
              </a:rPr>
              <a:t>обязательный пересчёт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не более </a:t>
            </a:r>
            <a:r>
              <a:rPr lang="ru-RU" b="1" dirty="0">
                <a:solidFill>
                  <a:srgbClr val="002060"/>
                </a:solidFill>
              </a:rPr>
              <a:t>чем на 0,5 процента </a:t>
            </a:r>
            <a:r>
              <a:rPr lang="ru-RU" dirty="0"/>
              <a:t>(но не менее чем на два избирательных </a:t>
            </a:r>
            <a:r>
              <a:rPr lang="ru-RU" dirty="0" smtClean="0"/>
              <a:t>бюллетеня) от числа зарегистрированных на </a:t>
            </a:r>
            <a:r>
              <a:rPr lang="ru-RU" dirty="0" err="1" smtClean="0"/>
              <a:t>территор</a:t>
            </a:r>
            <a:r>
              <a:rPr lang="ru-RU" dirty="0" smtClean="0"/>
              <a:t>. УИК) и  </a:t>
            </a:r>
            <a:r>
              <a:rPr lang="ru-RU" b="1" dirty="0" smtClean="0">
                <a:solidFill>
                  <a:srgbClr val="002060"/>
                </a:solidFill>
              </a:rPr>
              <a:t>не менее чем </a:t>
            </a:r>
            <a:r>
              <a:rPr lang="ru-RU" b="1" dirty="0">
                <a:solidFill>
                  <a:srgbClr val="002060"/>
                </a:solidFill>
              </a:rPr>
              <a:t>70 </a:t>
            </a:r>
            <a:r>
              <a:rPr lang="ru-RU" b="1" dirty="0" smtClean="0">
                <a:solidFill>
                  <a:srgbClr val="002060"/>
                </a:solidFill>
              </a:rPr>
              <a:t>% </a:t>
            </a:r>
            <a:r>
              <a:rPr lang="ru-RU" dirty="0" smtClean="0"/>
              <a:t>от </a:t>
            </a:r>
            <a:r>
              <a:rPr lang="ru-RU" dirty="0"/>
              <a:t>числа избирателей, </a:t>
            </a:r>
            <a:r>
              <a:rPr lang="ru-RU" b="1" dirty="0">
                <a:solidFill>
                  <a:schemeClr val="accent1"/>
                </a:solidFill>
              </a:rPr>
              <a:t>включенных в список </a:t>
            </a:r>
            <a:r>
              <a:rPr lang="ru-RU" b="1" dirty="0" smtClean="0">
                <a:solidFill>
                  <a:schemeClr val="accent1"/>
                </a:solidFill>
              </a:rPr>
              <a:t>избирателей. </a:t>
            </a:r>
            <a:r>
              <a:rPr lang="ru-RU" dirty="0" smtClean="0"/>
              <a:t>Возможно больше (ЗМН, КОИБ, вахта)</a:t>
            </a:r>
            <a:endParaRPr lang="ru-RU" sz="4400" dirty="0" smtClean="0"/>
          </a:p>
          <a:p>
            <a:r>
              <a:rPr lang="ru-RU" sz="3600" dirty="0" smtClean="0"/>
              <a:t>Обеспечить сохранность (сейф, дежурство МВД)</a:t>
            </a:r>
            <a:endParaRPr lang="ru-RU" sz="4400" dirty="0"/>
          </a:p>
        </p:txBody>
      </p:sp>
      <p:sp>
        <p:nvSpPr>
          <p:cNvPr id="8" name="AutoShape 8" descr="https://ia-region71.ru/picture/novomoskovsk/2023/sentyabr/8/-paket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 descr="https://october31.ru/attachments/744c786677a81e73ffe92c9f2cc38ccf9af5adf2/store/crop/0/96/1024/576/800/0/0/0/58e090d4e135b663f317c24f9c87b3ef91527619ec57ac2ab72ce7b8f4ee/58e090d4e135b663f317c24f9c87b3ef91527619ec57ac2ab72ce7b8f4ee.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235" y="4202011"/>
            <a:ext cx="4721758" cy="265598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api.rbsmi.ru/attachments/4584ff85d6c937700ab1ed353333da9314ce3f02/store/crop/0/0/680/420/1600/0/0/58732d18b01ed2ce1043963a08b743dae09aa6b42bb201e0e67975ac5e54/e8c968f2608f75c73363cb4386eadf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604" y="160338"/>
            <a:ext cx="3563389" cy="220039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s://i.ytimg.com/vi/jekzfBFrnHE/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77" y="2331788"/>
            <a:ext cx="3545674" cy="199444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68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6877" y="-33251"/>
            <a:ext cx="4739425" cy="1028933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Оформление</a:t>
            </a:r>
            <a:r>
              <a:rPr lang="ru-RU" sz="4800" dirty="0" smtClean="0"/>
              <a:t> </a:t>
            </a:r>
            <a:endParaRPr lang="ru-RU" sz="4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687" y="1223008"/>
            <a:ext cx="5834130" cy="5582992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/>
              <a:t>В правом верхнем </a:t>
            </a:r>
          </a:p>
          <a:p>
            <a:pPr marL="0" indent="0">
              <a:buNone/>
            </a:pPr>
            <a:r>
              <a:rPr lang="ru-RU" sz="3200" dirty="0" smtClean="0"/>
              <a:t>углу подписи 2 </a:t>
            </a:r>
          </a:p>
          <a:p>
            <a:pPr marL="0" indent="0">
              <a:buNone/>
            </a:pPr>
            <a:r>
              <a:rPr lang="ru-RU" sz="3200" dirty="0" smtClean="0"/>
              <a:t>членов УИК</a:t>
            </a:r>
          </a:p>
          <a:p>
            <a:pPr marL="0" indent="0">
              <a:buNone/>
            </a:pPr>
            <a:r>
              <a:rPr lang="ru-RU" sz="3200" dirty="0" smtClean="0">
                <a:solidFill>
                  <a:schemeClr val="accent1"/>
                </a:solidFill>
              </a:rPr>
              <a:t>Приклеить марку! (на одном листе – 50 марок)</a:t>
            </a:r>
          </a:p>
          <a:p>
            <a:r>
              <a:rPr lang="ru-RU" sz="3200" dirty="0" smtClean="0"/>
              <a:t>Печать УИК</a:t>
            </a:r>
          </a:p>
          <a:p>
            <a:r>
              <a:rPr lang="ru-RU" sz="3200" dirty="0" smtClean="0"/>
              <a:t>Рассортировать по 10/50/100 штук</a:t>
            </a:r>
          </a:p>
          <a:p>
            <a:r>
              <a:rPr lang="ru-RU" sz="3200" b="1" dirty="0" smtClean="0"/>
              <a:t>КОИБ –подписи внутри печати, но не на номере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702" y="0"/>
            <a:ext cx="4613173" cy="345988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60" y="2681931"/>
            <a:ext cx="4157052" cy="31177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927" y="4293771"/>
            <a:ext cx="3349639" cy="251222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8299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858" y="140076"/>
            <a:ext cx="1845426" cy="558193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КОИБ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69" y="2133600"/>
            <a:ext cx="2833687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" y="857231"/>
            <a:ext cx="8440006" cy="58487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985" y="1741402"/>
            <a:ext cx="3034948" cy="332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7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2970" y="133659"/>
            <a:ext cx="6310006" cy="74749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Специальный знак (марка)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1025" y="755995"/>
            <a:ext cx="10349143" cy="3466407"/>
          </a:xfrm>
        </p:spPr>
        <p:txBody>
          <a:bodyPr/>
          <a:lstStyle/>
          <a:p>
            <a:r>
              <a:rPr lang="ru-RU" sz="2800" dirty="0" smtClean="0"/>
              <a:t>Наклеивается на бюллетень не позднее , чем за один день до дня (первого дня)голосования -четверг. Правый верхний угол. Под маркой – подписи двух членов УИК. Марка частично гасится печатью.</a:t>
            </a:r>
            <a:r>
              <a:rPr lang="ru-RU" sz="2800" b="1" dirty="0"/>
              <a:t> </a:t>
            </a:r>
            <a:endParaRPr lang="ru-RU" sz="2800" b="1" dirty="0" smtClean="0"/>
          </a:p>
          <a:p>
            <a:r>
              <a:rPr lang="ru-RU" sz="2800" b="1" dirty="0" smtClean="0"/>
              <a:t>КОИБ - марку  </a:t>
            </a:r>
            <a:r>
              <a:rPr lang="ru-RU" sz="2800" b="1" dirty="0"/>
              <a:t>на оборотную сторону </a:t>
            </a:r>
            <a:endParaRPr lang="ru-RU" sz="2800" b="1" dirty="0" smtClean="0"/>
          </a:p>
          <a:p>
            <a:pPr marL="0" indent="0">
              <a:buNone/>
            </a:pPr>
            <a:r>
              <a:rPr lang="ru-RU" sz="2800" b="1" dirty="0" smtClean="0"/>
              <a:t>бюллетеня (на </a:t>
            </a:r>
            <a:r>
              <a:rPr lang="ru-RU" sz="2800" b="1" dirty="0"/>
              <a:t>цветную </a:t>
            </a:r>
            <a:r>
              <a:rPr lang="ru-RU" sz="2800" b="1" dirty="0" smtClean="0"/>
              <a:t>сторону) в </a:t>
            </a:r>
            <a:r>
              <a:rPr lang="ru-RU" sz="2800" b="1" dirty="0"/>
              <a:t>центр!</a:t>
            </a:r>
          </a:p>
          <a:p>
            <a:pPr marL="0" indent="0">
              <a:buNone/>
            </a:pPr>
            <a:endParaRPr lang="ru-RU" sz="2800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563" y="2676987"/>
            <a:ext cx="2786409" cy="394099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156" name="Picture 12" descr="https://maloarhangelsk.ru/wp-content/uploads/2012/03/vyb-2012-bla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371" y="3906518"/>
            <a:ext cx="4563686" cy="250364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7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8305" y="324853"/>
            <a:ext cx="8113221" cy="888806"/>
          </a:xfrm>
        </p:spPr>
        <p:txBody>
          <a:bodyPr>
            <a:noAutofit/>
          </a:bodyPr>
          <a:lstStyle/>
          <a:p>
            <a:r>
              <a:rPr lang="ru-RU" sz="5400" dirty="0" smtClean="0"/>
              <a:t>Порча марки </a:t>
            </a:r>
            <a:r>
              <a:rPr lang="ru-RU" sz="5400" dirty="0" err="1" smtClean="0"/>
              <a:t>УИКом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80901" y="2194561"/>
            <a:ext cx="10465521" cy="4082422"/>
          </a:xfrm>
        </p:spPr>
        <p:txBody>
          <a:bodyPr/>
          <a:lstStyle/>
          <a:p>
            <a:r>
              <a:rPr lang="ru-RU" sz="4800" dirty="0" smtClean="0"/>
              <a:t>УИК составляет акт в 2-х экземплярах</a:t>
            </a:r>
          </a:p>
          <a:p>
            <a:r>
              <a:rPr lang="ru-RU" sz="4800" dirty="0" smtClean="0"/>
              <a:t>1 экземпляр + испорченная марка передается в ТИК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616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1298</TotalTime>
  <Words>1117</Words>
  <Application>Microsoft Office PowerPoint</Application>
  <PresentationFormat>Широкоэкранный</PresentationFormat>
  <Paragraphs>108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Century Gothic</vt:lpstr>
      <vt:lpstr>Times New Roman</vt:lpstr>
      <vt:lpstr>Wingdings 3</vt:lpstr>
      <vt:lpstr>Легкий дым</vt:lpstr>
      <vt:lpstr>   Избирательный бюллетень + спецзнаки (марки) + защитные марки для сейф-пакетов</vt:lpstr>
      <vt:lpstr>Постановления ЦИК РФ</vt:lpstr>
      <vt:lpstr>Материалы </vt:lpstr>
      <vt:lpstr>Получение  и распределение ТИКом</vt:lpstr>
      <vt:lpstr>Получение в ТИК  и хранение в УИК </vt:lpstr>
      <vt:lpstr>Оформление </vt:lpstr>
      <vt:lpstr>КОИБ</vt:lpstr>
      <vt:lpstr>Специальный знак (марка)</vt:lpstr>
      <vt:lpstr>Порча марки УИКом</vt:lpstr>
      <vt:lpstr>Исключение кандидата  (только по офиц. решению) </vt:lpstr>
      <vt:lpstr>Презентация PowerPoint</vt:lpstr>
      <vt:lpstr>Презентация PowerPoint</vt:lpstr>
      <vt:lpstr>Где должен размещаться такой плакат?</vt:lpstr>
      <vt:lpstr>Презентация PowerPoint</vt:lpstr>
      <vt:lpstr>Выдача бюллетеней в УИК</vt:lpstr>
      <vt:lpstr>Оформление бюллетеней:</vt:lpstr>
      <vt:lpstr>Примеры записей на сомнительных бюллетенях :</vt:lpstr>
      <vt:lpstr>Презентация PowerPoint</vt:lpstr>
      <vt:lpstr>Защитная марка на сейф-пакет</vt:lpstr>
      <vt:lpstr>Если сейф-пакет поврежден:</vt:lpstr>
      <vt:lpstr>Гашение</vt:lpstr>
      <vt:lpstr>Сортировка и подсчет:</vt:lpstr>
      <vt:lpstr>Сортировка и подсчет:</vt:lpstr>
      <vt:lpstr>Презентация PowerPoint</vt:lpstr>
      <vt:lpstr>Презентация PowerPoint</vt:lpstr>
      <vt:lpstr>Упаковка бюллетеней. Пустые листы от марок в мешок не вкладываются! Они сдаются вместе с другой документацией  в ТИК! </vt:lpstr>
      <vt:lpstr>Увеличенная форма протокола  Бюллетени : Действительные бюллетени Недействительный бюллетени Бюллетени неустановленной формы Погашенные бюллетени Сейф-пакеты Опись документов Оформление мешка: № УИК, наименование выборов, общее кол-во бюллетеней, опечатать (опломбировать)    </vt:lpstr>
      <vt:lpstr>Марки после завершения голосования:</vt:lpstr>
      <vt:lpstr>Гашение марок в ТИКе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СПИСКОК ИЗБИРАТЕЛЕЙ (ст. 17 Закона РС (Я) «О муниципальных выборах в РС (Я)»)</dc:title>
  <dc:creator>Алла Г. Самойлова</dc:creator>
  <cp:lastModifiedBy>Самойлова Алла Георгиевна</cp:lastModifiedBy>
  <cp:revision>135</cp:revision>
  <dcterms:created xsi:type="dcterms:W3CDTF">2015-08-14T08:53:54Z</dcterms:created>
  <dcterms:modified xsi:type="dcterms:W3CDTF">2024-02-05T23:50:20Z</dcterms:modified>
</cp:coreProperties>
</file>