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5"/>
  </p:notesMasterIdLst>
  <p:sldIdLst>
    <p:sldId id="322" r:id="rId2"/>
    <p:sldId id="324" r:id="rId3"/>
    <p:sldId id="323" r:id="rId4"/>
    <p:sldId id="330" r:id="rId5"/>
    <p:sldId id="326" r:id="rId6"/>
    <p:sldId id="344" r:id="rId7"/>
    <p:sldId id="343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40" r:id="rId20"/>
    <p:sldId id="333" r:id="rId21"/>
    <p:sldId id="347" r:id="rId22"/>
    <p:sldId id="336" r:id="rId23"/>
    <p:sldId id="339" r:id="rId24"/>
  </p:sldIdLst>
  <p:sldSz cx="10801350" cy="7200900"/>
  <p:notesSz cx="6735763" cy="9866313"/>
  <p:defaultTextStyle>
    <a:defPPr>
      <a:defRPr lang="ru-RU"/>
    </a:defPPr>
    <a:lvl1pPr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14350" indent="-5715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28700" indent="-11430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43050" indent="-17145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660"/>
  </p:normalViewPr>
  <p:slideViewPr>
    <p:cSldViewPr>
      <p:cViewPr varScale="1">
        <p:scale>
          <a:sx n="104" d="100"/>
          <a:sy n="104" d="100"/>
        </p:scale>
        <p:origin x="1398" y="102"/>
      </p:cViewPr>
      <p:guideLst>
        <p:guide orient="horz" pos="2268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0A6D3-1076-4FD8-8C44-0EB95B2B813E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93725" y="739775"/>
            <a:ext cx="55483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44A47-25ED-47C7-952B-E101E05A8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7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236950"/>
            <a:ext cx="9181148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6" y="4080510"/>
            <a:ext cx="7560945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3C7F8-FFBF-457F-8B96-30C5DC377531}" type="datetimeFigureOut">
              <a:rPr lang="ru-RU" smtClean="0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A4CD-853B-424D-885C-7F485F3F33C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682406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D16F8-EA09-4D5C-B1B0-1054972E3725}" type="datetimeFigureOut">
              <a:rPr lang="ru-RU" smtClean="0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FE9A-C708-4368-8C4C-DEF83C7191D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742850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533" y="303375"/>
            <a:ext cx="2870983" cy="64508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579" y="303375"/>
            <a:ext cx="8432930" cy="64508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C235C-B733-4D8F-9A08-C2F8D91FD9B9}" type="datetimeFigureOut">
              <a:rPr lang="ru-RU" smtClean="0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7BF0-467E-41D8-AB66-341A0F96F5F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224108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9CD749-6E70-42B3-8E34-C6A0A6410B64}" type="datetimeFigureOut">
              <a:rPr lang="ru-RU" smtClean="0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365F-5FBD-4287-A5CA-2E1A7C27F25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933187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627250"/>
            <a:ext cx="9181148" cy="1430179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052049"/>
            <a:ext cx="9181148" cy="157519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2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2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65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07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4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99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31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21E5D-DAE8-4312-BE0F-58703A958685}" type="datetimeFigureOut">
              <a:rPr lang="ru-RU" smtClean="0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96DE-BC38-4A43-A5B0-053177F1C1F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39503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7580" y="1763554"/>
            <a:ext cx="5651956" cy="499062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9559" y="1763554"/>
            <a:ext cx="5651956" cy="499062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83C88-5BAE-429D-806F-9D7E345B60FC}" type="datetimeFigureOut">
              <a:rPr lang="ru-RU" smtClean="0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BB73-E5B5-407F-B35A-3E74B8A573F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091773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1" y="288370"/>
            <a:ext cx="9721215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11869"/>
            <a:ext cx="4772472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144" indent="0">
              <a:buNone/>
              <a:defRPr sz="2300" b="1"/>
            </a:lvl2pPr>
            <a:lvl3pPr marL="1028289" indent="0">
              <a:buNone/>
              <a:defRPr sz="2000" b="1"/>
            </a:lvl3pPr>
            <a:lvl4pPr marL="1542434" indent="0">
              <a:buNone/>
              <a:defRPr sz="1800" b="1"/>
            </a:lvl4pPr>
            <a:lvl5pPr marL="2056577" indent="0">
              <a:buNone/>
              <a:defRPr sz="1800" b="1"/>
            </a:lvl5pPr>
            <a:lvl6pPr marL="2570721" indent="0">
              <a:buNone/>
              <a:defRPr sz="1800" b="1"/>
            </a:lvl6pPr>
            <a:lvl7pPr marL="3084867" indent="0">
              <a:buNone/>
              <a:defRPr sz="1800" b="1"/>
            </a:lvl7pPr>
            <a:lvl8pPr marL="3599010" indent="0">
              <a:buNone/>
              <a:defRPr sz="1800" b="1"/>
            </a:lvl8pPr>
            <a:lvl9pPr marL="41131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283619"/>
            <a:ext cx="4772472" cy="414885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41" y="1611869"/>
            <a:ext cx="4774347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144" indent="0">
              <a:buNone/>
              <a:defRPr sz="2300" b="1"/>
            </a:lvl2pPr>
            <a:lvl3pPr marL="1028289" indent="0">
              <a:buNone/>
              <a:defRPr sz="2000" b="1"/>
            </a:lvl3pPr>
            <a:lvl4pPr marL="1542434" indent="0">
              <a:buNone/>
              <a:defRPr sz="1800" b="1"/>
            </a:lvl4pPr>
            <a:lvl5pPr marL="2056577" indent="0">
              <a:buNone/>
              <a:defRPr sz="1800" b="1"/>
            </a:lvl5pPr>
            <a:lvl6pPr marL="2570721" indent="0">
              <a:buNone/>
              <a:defRPr sz="1800" b="1"/>
            </a:lvl6pPr>
            <a:lvl7pPr marL="3084867" indent="0">
              <a:buNone/>
              <a:defRPr sz="1800" b="1"/>
            </a:lvl7pPr>
            <a:lvl8pPr marL="3599010" indent="0">
              <a:buNone/>
              <a:defRPr sz="1800" b="1"/>
            </a:lvl8pPr>
            <a:lvl9pPr marL="41131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41" y="2283619"/>
            <a:ext cx="4774347" cy="414885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CAAAD-E109-40B5-AB99-3B1DBFBE1524}" type="datetimeFigureOut">
              <a:rPr lang="ru-RU" smtClean="0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F671-B1E8-4152-B571-610A3350E06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59080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07ACB6-7880-4EDD-B191-AA43716964A1}" type="datetimeFigureOut">
              <a:rPr lang="ru-RU" smtClean="0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A293-149A-4AB6-A4C3-4F4A0A01A2C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428083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4B46AD-3694-43B1-8EA7-FF9EB6078E72}" type="datetimeFigureOut">
              <a:rPr lang="ru-RU" smtClean="0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579-C4D7-4D2C-810C-B8855D9FC4F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79266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286702"/>
            <a:ext cx="3553570" cy="122015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30" y="286707"/>
            <a:ext cx="6038255" cy="6145769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9" y="1506860"/>
            <a:ext cx="3553570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14144" indent="0">
              <a:buNone/>
              <a:defRPr sz="1400"/>
            </a:lvl2pPr>
            <a:lvl3pPr marL="1028289" indent="0">
              <a:buNone/>
              <a:defRPr sz="1100"/>
            </a:lvl3pPr>
            <a:lvl4pPr marL="1542434" indent="0">
              <a:buNone/>
              <a:defRPr sz="1000"/>
            </a:lvl4pPr>
            <a:lvl5pPr marL="2056577" indent="0">
              <a:buNone/>
              <a:defRPr sz="1000"/>
            </a:lvl5pPr>
            <a:lvl6pPr marL="2570721" indent="0">
              <a:buNone/>
              <a:defRPr sz="1000"/>
            </a:lvl6pPr>
            <a:lvl7pPr marL="3084867" indent="0">
              <a:buNone/>
              <a:defRPr sz="1000"/>
            </a:lvl7pPr>
            <a:lvl8pPr marL="3599010" indent="0">
              <a:buNone/>
              <a:defRPr sz="1000"/>
            </a:lvl8pPr>
            <a:lvl9pPr marL="41131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B1458-3054-4747-BCF6-5B604FC9DFAD}" type="datetimeFigureOut">
              <a:rPr lang="ru-RU" smtClean="0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865C-5AB3-4F07-99B0-EC500207859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56442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040631"/>
            <a:ext cx="6480810" cy="5950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43414"/>
            <a:ext cx="6480810" cy="4320540"/>
          </a:xfrm>
        </p:spPr>
        <p:txBody>
          <a:bodyPr/>
          <a:lstStyle>
            <a:lvl1pPr marL="0" indent="0">
              <a:buNone/>
              <a:defRPr sz="3600"/>
            </a:lvl1pPr>
            <a:lvl2pPr marL="514144" indent="0">
              <a:buNone/>
              <a:defRPr sz="3200"/>
            </a:lvl2pPr>
            <a:lvl3pPr marL="1028289" indent="0">
              <a:buNone/>
              <a:defRPr sz="2700"/>
            </a:lvl3pPr>
            <a:lvl4pPr marL="1542434" indent="0">
              <a:buNone/>
              <a:defRPr sz="2300"/>
            </a:lvl4pPr>
            <a:lvl5pPr marL="2056577" indent="0">
              <a:buNone/>
              <a:defRPr sz="2300"/>
            </a:lvl5pPr>
            <a:lvl6pPr marL="2570721" indent="0">
              <a:buNone/>
              <a:defRPr sz="2300"/>
            </a:lvl6pPr>
            <a:lvl7pPr marL="3084867" indent="0">
              <a:buNone/>
              <a:defRPr sz="2300"/>
            </a:lvl7pPr>
            <a:lvl8pPr marL="3599010" indent="0">
              <a:buNone/>
              <a:defRPr sz="2300"/>
            </a:lvl8pPr>
            <a:lvl9pPr marL="411315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635706"/>
            <a:ext cx="6480810" cy="845105"/>
          </a:xfrm>
        </p:spPr>
        <p:txBody>
          <a:bodyPr/>
          <a:lstStyle>
            <a:lvl1pPr marL="0" indent="0">
              <a:buNone/>
              <a:defRPr sz="1600"/>
            </a:lvl1pPr>
            <a:lvl2pPr marL="514144" indent="0">
              <a:buNone/>
              <a:defRPr sz="1400"/>
            </a:lvl2pPr>
            <a:lvl3pPr marL="1028289" indent="0">
              <a:buNone/>
              <a:defRPr sz="1100"/>
            </a:lvl3pPr>
            <a:lvl4pPr marL="1542434" indent="0">
              <a:buNone/>
              <a:defRPr sz="1000"/>
            </a:lvl4pPr>
            <a:lvl5pPr marL="2056577" indent="0">
              <a:buNone/>
              <a:defRPr sz="1000"/>
            </a:lvl5pPr>
            <a:lvl6pPr marL="2570721" indent="0">
              <a:buNone/>
              <a:defRPr sz="1000"/>
            </a:lvl6pPr>
            <a:lvl7pPr marL="3084867" indent="0">
              <a:buNone/>
              <a:defRPr sz="1000"/>
            </a:lvl7pPr>
            <a:lvl8pPr marL="3599010" indent="0">
              <a:buNone/>
              <a:defRPr sz="1000"/>
            </a:lvl8pPr>
            <a:lvl9pPr marL="41131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A5830A-90E4-453A-AC27-B3E196E9345D}" type="datetimeFigureOut">
              <a:rPr lang="ru-RU" smtClean="0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4FD3-7CEA-4217-84D8-2033F866AEC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623283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1" y="288370"/>
            <a:ext cx="9721215" cy="1200150"/>
          </a:xfrm>
          <a:prstGeom prst="rect">
            <a:avLst/>
          </a:prstGeom>
        </p:spPr>
        <p:txBody>
          <a:bodyPr vert="horz" lIns="102830" tIns="51414" rIns="102830" bIns="514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71" y="1680215"/>
            <a:ext cx="9721215" cy="4752261"/>
          </a:xfrm>
          <a:prstGeom prst="rect">
            <a:avLst/>
          </a:prstGeom>
        </p:spPr>
        <p:txBody>
          <a:bodyPr vert="horz" lIns="102830" tIns="51414" rIns="102830" bIns="514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71" y="6674172"/>
            <a:ext cx="2520315" cy="383381"/>
          </a:xfrm>
          <a:prstGeom prst="rect">
            <a:avLst/>
          </a:prstGeom>
        </p:spPr>
        <p:txBody>
          <a:bodyPr vert="horz" lIns="102830" tIns="51414" rIns="102830" bIns="5141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907C48-884E-4814-9A5E-4E9B1CC9BD41}" type="datetimeFigureOut">
              <a:rPr lang="ru-RU" smtClean="0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674172"/>
            <a:ext cx="3420428" cy="383381"/>
          </a:xfrm>
          <a:prstGeom prst="rect">
            <a:avLst/>
          </a:prstGeom>
        </p:spPr>
        <p:txBody>
          <a:bodyPr vert="horz" lIns="102830" tIns="51414" rIns="102830" bIns="5141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71" y="6674172"/>
            <a:ext cx="2520315" cy="383381"/>
          </a:xfrm>
          <a:prstGeom prst="rect">
            <a:avLst/>
          </a:prstGeom>
        </p:spPr>
        <p:txBody>
          <a:bodyPr vert="horz" lIns="102830" tIns="51414" rIns="102830" bIns="5141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B9B24-DE5D-48ED-9AED-8210FDAA83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390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strips dir="ru"/>
  </p:transition>
  <p:timing>
    <p:tnLst>
      <p:par>
        <p:cTn id="1" dur="indefinite" restart="never" nodeType="tmRoot"/>
      </p:par>
    </p:tnLst>
  </p:timing>
  <p:txStyles>
    <p:titleStyle>
      <a:lvl1pPr algn="ctr" defTabSz="102828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608" indent="-385608" algn="l" defTabSz="102828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485" indent="-321341" algn="l" defTabSz="102828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362" indent="-257072" algn="l" defTabSz="10282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9505" indent="-257072" algn="l" defTabSz="102828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3649" indent="-257072" algn="l" defTabSz="102828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7794" indent="-257072" algn="l" defTabSz="102828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1939" indent="-257072" algn="l" defTabSz="102828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6082" indent="-257072" algn="l" defTabSz="102828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0226" indent="-257072" algn="l" defTabSz="102828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2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44" algn="l" defTabSz="10282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289" algn="l" defTabSz="10282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434" algn="l" defTabSz="10282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77" algn="l" defTabSz="10282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0721" algn="l" defTabSz="10282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4867" algn="l" defTabSz="10282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9010" algn="l" defTabSz="10282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154" algn="l" defTabSz="10282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04107"/>
            <a:ext cx="95250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8175" y="5472658"/>
            <a:ext cx="9731052" cy="100811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ВМЕСТЕ МЫ СИЛА – ГОЛОСУЕМ ЗА РОССИЮ!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019" y="432098"/>
            <a:ext cx="165406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7331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5400" dirty="0">
                <a:solidFill>
                  <a:srgbClr val="4077BB"/>
                </a:solidFill>
                <a:latin typeface="Franklin Gothic Medium" panose="020B0603020102020204" pitchFamily="34" charset="0"/>
              </a:rPr>
              <a:t>ПРОВЕДЕНИЕ ОБХОДА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1368202"/>
            <a:ext cx="9721218" cy="5472608"/>
          </a:xfrm>
        </p:spPr>
        <p:txBody>
          <a:bodyPr>
            <a:no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ProximaNova-Regular"/>
              </a:rPr>
              <a:t>При работе в малоэтажном секторе </a:t>
            </a:r>
            <a:r>
              <a:rPr lang="ru-RU" sz="2500" b="1" dirty="0">
                <a:solidFill>
                  <a:srgbClr val="4077BB"/>
                </a:solidFill>
                <a:latin typeface="ProximaNova-Bold"/>
              </a:rPr>
              <a:t>лучше ходить </a:t>
            </a:r>
            <a:r>
              <a:rPr lang="ru-RU" sz="2500" dirty="0">
                <a:solidFill>
                  <a:srgbClr val="000000"/>
                </a:solidFill>
                <a:latin typeface="ProximaNova-Regular"/>
              </a:rPr>
              <a:t>по маршруту вместе, </a:t>
            </a:r>
            <a:r>
              <a:rPr lang="ru-RU" sz="2500" dirty="0" smtClean="0">
                <a:solidFill>
                  <a:srgbClr val="000000"/>
                </a:solidFill>
                <a:latin typeface="ProximaNova-Regular"/>
              </a:rPr>
              <a:t>но беседовать </a:t>
            </a:r>
            <a:r>
              <a:rPr lang="ru-RU" sz="2500" dirty="0">
                <a:solidFill>
                  <a:srgbClr val="000000"/>
                </a:solidFill>
                <a:latin typeface="ProximaNova-Regular"/>
              </a:rPr>
              <a:t>один на один с избирателем, поддерживая связь друг с другом.</a:t>
            </a:r>
          </a:p>
          <a:p>
            <a:pPr algn="just"/>
            <a:r>
              <a:rPr lang="ru-RU" sz="2500" dirty="0" smtClean="0">
                <a:solidFill>
                  <a:srgbClr val="000000"/>
                </a:solidFill>
                <a:latin typeface="ProximaNova-Regular"/>
              </a:rPr>
              <a:t>Если </a:t>
            </a:r>
            <a:r>
              <a:rPr lang="ru-RU" sz="2500" dirty="0">
                <a:solidFill>
                  <a:srgbClr val="000000"/>
                </a:solidFill>
                <a:latin typeface="ProximaNova-Regular"/>
              </a:rPr>
              <a:t>дверь открыл ребенок и никого из </a:t>
            </a:r>
            <a:r>
              <a:rPr lang="ru-RU" sz="2500" b="1" dirty="0">
                <a:solidFill>
                  <a:srgbClr val="C00000"/>
                </a:solidFill>
                <a:latin typeface="ProximaNova-Bold"/>
              </a:rPr>
              <a:t>совершеннолетних нет </a:t>
            </a:r>
            <a:r>
              <a:rPr lang="ru-RU" sz="2500" b="1" dirty="0" smtClean="0">
                <a:solidFill>
                  <a:srgbClr val="C00000"/>
                </a:solidFill>
                <a:latin typeface="ProximaNova-Bold"/>
              </a:rPr>
              <a:t>дома</a:t>
            </a:r>
            <a:r>
              <a:rPr lang="ru-RU" sz="2500" dirty="0" smtClean="0">
                <a:solidFill>
                  <a:srgbClr val="000000"/>
                </a:solidFill>
                <a:latin typeface="ProximaNova-Regular"/>
              </a:rPr>
              <a:t>, проводить </a:t>
            </a:r>
            <a:r>
              <a:rPr lang="ru-RU" sz="2500" dirty="0">
                <a:solidFill>
                  <a:srgbClr val="000000"/>
                </a:solidFill>
                <a:latin typeface="ProximaNova-Regular"/>
              </a:rPr>
              <a:t>информирование не следует.</a:t>
            </a:r>
          </a:p>
          <a:p>
            <a:endParaRPr lang="ru-RU" sz="2500" dirty="0" smtClean="0">
              <a:solidFill>
                <a:srgbClr val="C00000"/>
              </a:solidFill>
              <a:latin typeface="MullerBlack"/>
            </a:endParaRPr>
          </a:p>
          <a:p>
            <a:pPr marL="0" indent="0" algn="ctr">
              <a:buNone/>
            </a:pPr>
            <a:r>
              <a:rPr lang="ru-RU" sz="2500" dirty="0" smtClean="0">
                <a:solidFill>
                  <a:srgbClr val="C00000"/>
                </a:solidFill>
                <a:latin typeface="MullerBlack"/>
              </a:rPr>
              <a:t>КАК </a:t>
            </a:r>
            <a:r>
              <a:rPr lang="ru-RU" sz="2500" dirty="0">
                <a:solidFill>
                  <a:srgbClr val="C00000"/>
                </a:solidFill>
                <a:latin typeface="MullerBlack"/>
              </a:rPr>
              <a:t>ПОПАСТЬ НА </a:t>
            </a:r>
            <a:r>
              <a:rPr lang="ru-RU" sz="2500" dirty="0" smtClean="0">
                <a:solidFill>
                  <a:srgbClr val="C00000"/>
                </a:solidFill>
                <a:latin typeface="MullerBlack"/>
              </a:rPr>
              <a:t>ТЕРРИТОРИЮ</a:t>
            </a:r>
          </a:p>
          <a:p>
            <a:pPr marL="0" indent="0" algn="ctr">
              <a:buNone/>
            </a:pPr>
            <a:r>
              <a:rPr lang="ru-RU" sz="2500" dirty="0" smtClean="0">
                <a:solidFill>
                  <a:srgbClr val="C00000"/>
                </a:solidFill>
                <a:latin typeface="MullerBlack"/>
              </a:rPr>
              <a:t>ОГОРОЖЕННОГО </a:t>
            </a:r>
            <a:r>
              <a:rPr lang="ru-RU" sz="2500" dirty="0">
                <a:solidFill>
                  <a:srgbClr val="C00000"/>
                </a:solidFill>
                <a:latin typeface="MullerBlack"/>
              </a:rPr>
              <a:t>ДОМА И В ПОДЪЕЗД</a:t>
            </a:r>
          </a:p>
          <a:p>
            <a:pPr marL="0" indent="0" algn="just">
              <a:buNone/>
            </a:pPr>
            <a:r>
              <a:rPr lang="ru-RU" sz="2500" dirty="0">
                <a:solidFill>
                  <a:srgbClr val="000000"/>
                </a:solidFill>
                <a:latin typeface="ProximaNova-Regular"/>
              </a:rPr>
              <a:t>Для того, чтобы попасть в дом или подъезд, оборудованный </a:t>
            </a:r>
            <a:r>
              <a:rPr lang="ru-RU" sz="2500" dirty="0" smtClean="0">
                <a:solidFill>
                  <a:srgbClr val="000000"/>
                </a:solidFill>
                <a:latin typeface="ProximaNova-Regular"/>
              </a:rPr>
              <a:t>домофоном, необходимо </a:t>
            </a:r>
            <a:r>
              <a:rPr lang="ru-RU" sz="2500" b="1" dirty="0">
                <a:solidFill>
                  <a:srgbClr val="4077BB"/>
                </a:solidFill>
                <a:latin typeface="ProximaNova-Bold"/>
              </a:rPr>
              <a:t>сделать звонок </a:t>
            </a:r>
            <a:r>
              <a:rPr lang="ru-RU" sz="2500" dirty="0">
                <a:solidFill>
                  <a:srgbClr val="000000"/>
                </a:solidFill>
                <a:latin typeface="ProximaNova-Regular"/>
              </a:rPr>
              <a:t>в одну из квартир, </a:t>
            </a:r>
            <a:r>
              <a:rPr lang="ru-RU" sz="2500" b="1" dirty="0">
                <a:solidFill>
                  <a:srgbClr val="4077BB"/>
                </a:solidFill>
                <a:latin typeface="ProximaNova-Bold"/>
              </a:rPr>
              <a:t>сообщив о цели </a:t>
            </a:r>
            <a:r>
              <a:rPr lang="ru-RU" sz="2500" b="1" dirty="0" smtClean="0">
                <a:solidFill>
                  <a:srgbClr val="4077BB"/>
                </a:solidFill>
                <a:latin typeface="ProximaNova-Bold"/>
              </a:rPr>
              <a:t>визита </a:t>
            </a:r>
            <a:r>
              <a:rPr lang="ru-RU" sz="2500" dirty="0" smtClean="0">
                <a:solidFill>
                  <a:srgbClr val="000000"/>
                </a:solidFill>
                <a:latin typeface="ProximaNova-Regular"/>
              </a:rPr>
              <a:t>и </a:t>
            </a:r>
            <a:r>
              <a:rPr lang="ru-RU" sz="2500" dirty="0">
                <a:solidFill>
                  <a:srgbClr val="000000"/>
                </a:solidFill>
                <a:latin typeface="ProximaNova-Regular"/>
              </a:rPr>
              <a:t>представившись. В другие квартиры в подъезде звонить или стучать </a:t>
            </a:r>
            <a:r>
              <a:rPr lang="ru-RU" sz="2500" dirty="0" smtClean="0">
                <a:solidFill>
                  <a:srgbClr val="000000"/>
                </a:solidFill>
                <a:latin typeface="ProximaNova-Regular"/>
              </a:rPr>
              <a:t>лучше непосредственно </a:t>
            </a:r>
            <a:r>
              <a:rPr lang="ru-RU" sz="2500" dirty="0">
                <a:solidFill>
                  <a:srgbClr val="000000"/>
                </a:solidFill>
                <a:latin typeface="ProximaNova-Regular"/>
              </a:rPr>
              <a:t>в дверь</a:t>
            </a:r>
            <a:r>
              <a:rPr lang="ru-RU" sz="2500" dirty="0" smtClean="0">
                <a:solidFill>
                  <a:srgbClr val="000000"/>
                </a:solidFill>
                <a:latin typeface="ProximaNova-Regular"/>
              </a:rPr>
              <a:t>.</a:t>
            </a:r>
            <a:endParaRPr lang="ru-RU" sz="2500" dirty="0">
              <a:solidFill>
                <a:srgbClr val="000000"/>
              </a:solidFill>
              <a:latin typeface="ProximaNova-Regular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63" y="1754"/>
            <a:ext cx="2523494" cy="142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709110"/>
      </p:ext>
    </p:extLst>
  </p:cSld>
  <p:clrMapOvr>
    <a:masterClrMapping/>
  </p:clrMapOvr>
  <p:transition spd="slow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07" y="241734"/>
            <a:ext cx="9721215" cy="1200150"/>
          </a:xfrm>
        </p:spPr>
        <p:txBody>
          <a:bodyPr>
            <a:normAutofit/>
          </a:bodyPr>
          <a:lstStyle/>
          <a:p>
            <a:pPr algn="just"/>
            <a:r>
              <a:rPr lang="ru-RU" sz="4800" dirty="0">
                <a:solidFill>
                  <a:srgbClr val="4077BB"/>
                </a:solidFill>
                <a:latin typeface="Franklin Gothic Medium" panose="020B0603020102020204" pitchFamily="34" charset="0"/>
              </a:rPr>
              <a:t>КАК ПОПАСТЬ В КВАРТИРУ</a:t>
            </a:r>
            <a:endParaRPr lang="ru-RU" sz="4800" dirty="0">
              <a:latin typeface="Franklin Gothic Medium" panose="020B0603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7" y="1488520"/>
            <a:ext cx="9757151" cy="513626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Если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звоните в дверь и звонок не слышно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— </a:t>
            </a:r>
            <a:r>
              <a:rPr lang="ru-RU" sz="2800" b="1" dirty="0" smtClean="0">
                <a:solidFill>
                  <a:srgbClr val="4077BB"/>
                </a:solidFill>
                <a:latin typeface="ProximaNova-Bold"/>
              </a:rPr>
              <a:t>постучите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. Если слышите, что к двери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подходят, но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не открывают и ничего не говорят, </a:t>
            </a:r>
            <a:r>
              <a:rPr lang="ru-RU" sz="2800" b="1" dirty="0" smtClean="0">
                <a:solidFill>
                  <a:srgbClr val="4077BB"/>
                </a:solidFill>
                <a:latin typeface="ProximaNova-Bold"/>
              </a:rPr>
              <a:t>начните разговор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сами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из-за закрытой двери.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Все равно </a:t>
            </a:r>
            <a:r>
              <a:rPr lang="ru-RU" sz="2800" b="1" dirty="0">
                <a:solidFill>
                  <a:srgbClr val="C00000"/>
                </a:solidFill>
                <a:latin typeface="ProximaNova-Bold"/>
              </a:rPr>
              <a:t>не отвечают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— сделайте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отметку о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квартире в приложении и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переходите к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другой квартире.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Иногда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можно договориться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о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встрече </a:t>
            </a:r>
            <a:r>
              <a:rPr lang="ru-RU" sz="2800" b="1" dirty="0" smtClean="0">
                <a:solidFill>
                  <a:srgbClr val="4077BB"/>
                </a:solidFill>
                <a:latin typeface="ProximaNova-Bold"/>
              </a:rPr>
              <a:t>через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домофон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, если люди не готовы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открыть дверь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в квартиру и поговорить, но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готовы поднять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трубку домофона и выслушать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— обязательно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пробуйте этот способ.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71" y="241734"/>
            <a:ext cx="2523494" cy="142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964691"/>
      </p:ext>
    </p:extLst>
  </p:cSld>
  <p:clrMapOvr>
    <a:masterClrMapping/>
  </p:clrMapOvr>
  <p:transition spd="slow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99" y="307909"/>
            <a:ext cx="9721215" cy="1200150"/>
          </a:xfrm>
        </p:spPr>
        <p:txBody>
          <a:bodyPr/>
          <a:lstStyle/>
          <a:p>
            <a:pPr algn="just"/>
            <a:r>
              <a:rPr lang="ru-RU" sz="4800" dirty="0">
                <a:solidFill>
                  <a:srgbClr val="4077BB"/>
                </a:solidFill>
                <a:latin typeface="Franklin Gothic Medium" panose="020B0603020102020204" pitchFamily="34" charset="0"/>
              </a:rPr>
              <a:t>КАК ПОПАСТЬ В КВАРТИРУ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7" y="1656234"/>
            <a:ext cx="9901168" cy="532859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Если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в какой-либо квартире или доме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никто не открывает </a:t>
            </a:r>
            <a:r>
              <a:rPr lang="ru-RU" sz="2800" b="1" dirty="0" smtClean="0">
                <a:solidFill>
                  <a:srgbClr val="4077BB"/>
                </a:solidFill>
                <a:latin typeface="ProximaNova-Bold"/>
              </a:rPr>
              <a:t>дверь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, отметьте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это в приложении и позвоните или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постучите в эту </a:t>
            </a:r>
            <a:r>
              <a:rPr lang="ru-RU" sz="2800" b="1" dirty="0" smtClean="0">
                <a:solidFill>
                  <a:srgbClr val="4077BB"/>
                </a:solidFill>
                <a:latin typeface="ProximaNova-Bold"/>
              </a:rPr>
              <a:t>дверь во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время следующего посещения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этого дома.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Если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вам открыли дверь — старайтесь разговаривать,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не </a:t>
            </a:r>
            <a:r>
              <a:rPr lang="ru-RU" sz="2800" b="1" dirty="0" smtClean="0">
                <a:solidFill>
                  <a:srgbClr val="4077BB"/>
                </a:solidFill>
                <a:latin typeface="ProximaNova-Bold"/>
              </a:rPr>
              <a:t>заходя в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жилое помещение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. Извинитесь и сообщите, что у вас много работы.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Ведь вы не можете знать, кто еще находится в этой квартире.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Вы также не знаете, кто может в нее зайти через какое-то время.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58" y="195097"/>
            <a:ext cx="2523494" cy="142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233450"/>
      </p:ext>
    </p:extLst>
  </p:cSld>
  <p:clrMapOvr>
    <a:masterClrMapping/>
  </p:clrMapOvr>
  <p:transition spd="slow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91" y="144066"/>
            <a:ext cx="9721215" cy="1200150"/>
          </a:xfrm>
        </p:spPr>
        <p:txBody>
          <a:bodyPr/>
          <a:lstStyle/>
          <a:p>
            <a:pPr algn="just"/>
            <a:r>
              <a:rPr lang="ru-RU" sz="5400" dirty="0">
                <a:solidFill>
                  <a:srgbClr val="4077BB"/>
                </a:solidFill>
                <a:latin typeface="MullerBlack"/>
              </a:rPr>
              <a:t>КАК ВЕСТИ РАЗГОВОР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7" y="1488520"/>
            <a:ext cx="10045184" cy="528028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Разговор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следует начать с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вежливого </a:t>
            </a:r>
            <a:r>
              <a:rPr lang="ru-RU" sz="2800" b="1" dirty="0" smtClean="0">
                <a:solidFill>
                  <a:srgbClr val="4077BB"/>
                </a:solidFill>
                <a:latin typeface="ProximaNova-Bold"/>
              </a:rPr>
              <a:t>приветствия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и обязательно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представиться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Здравствуйте! Меня зовут: </a:t>
            </a:r>
            <a:r>
              <a:rPr lang="ru-RU" sz="2800" b="1" i="1" dirty="0" smtClean="0">
                <a:solidFill>
                  <a:srgbClr val="C00000"/>
                </a:solidFill>
                <a:latin typeface="Montserrat-LightItalic"/>
              </a:rPr>
              <a:t>Сардана Борисовна Алексеева</a:t>
            </a:r>
            <a:r>
              <a:rPr lang="ru-RU" sz="2800" i="1" dirty="0" smtClean="0">
                <a:solidFill>
                  <a:srgbClr val="000000"/>
                </a:solidFill>
                <a:latin typeface="Montserrat-LightItalic"/>
              </a:rPr>
              <a:t>.</a:t>
            </a:r>
            <a:endParaRPr lang="ru-RU" sz="2800" i="1" dirty="0">
              <a:solidFill>
                <a:srgbClr val="000000"/>
              </a:solidFill>
              <a:latin typeface="Montserrat-LightItalic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Я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член вашей участковой избирательной комиссии.</a:t>
            </a:r>
          </a:p>
          <a:p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Вот мой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документ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(показать удостоверение или </a:t>
            </a:r>
            <a:r>
              <a:rPr lang="ru-RU" sz="2800" dirty="0" err="1">
                <a:solidFill>
                  <a:srgbClr val="000000"/>
                </a:solidFill>
                <a:latin typeface="ProximaNova-Regular"/>
              </a:rPr>
              <a:t>бейдж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).</a:t>
            </a:r>
          </a:p>
          <a:p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Ваш избирательный участок находится по адресу:</a:t>
            </a:r>
          </a:p>
          <a:p>
            <a:pPr marL="0" indent="0">
              <a:buNone/>
            </a:pPr>
            <a:r>
              <a:rPr lang="ru-RU" sz="2800" i="1" dirty="0">
                <a:solidFill>
                  <a:srgbClr val="000000"/>
                </a:solidFill>
                <a:latin typeface="Montserrat-LightItalic"/>
              </a:rPr>
              <a:t>улица Кузьмина, дом 15/3, СОШ №30 </a:t>
            </a:r>
            <a:r>
              <a:rPr lang="ru-RU" sz="2800" i="1" dirty="0" err="1" smtClean="0">
                <a:solidFill>
                  <a:srgbClr val="000000"/>
                </a:solidFill>
                <a:latin typeface="Montserrat-LightItalic"/>
              </a:rPr>
              <a:t>им.В.И.Кузьмина</a:t>
            </a:r>
            <a:r>
              <a:rPr lang="ru-RU" sz="2800" i="1" dirty="0" smtClean="0">
                <a:solidFill>
                  <a:srgbClr val="000000"/>
                </a:solidFill>
                <a:latin typeface="Montserrat-LightItalic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Хочу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рассказать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вам о предстоящих </a:t>
            </a:r>
            <a:r>
              <a:rPr lang="ru-RU" sz="2800" b="1" dirty="0" smtClean="0">
                <a:solidFill>
                  <a:srgbClr val="4077BB"/>
                </a:solidFill>
                <a:latin typeface="ProximaNova-Bold"/>
              </a:rPr>
              <a:t>выборах Президента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России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и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уточнить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некоторые данные.</a:t>
            </a:r>
          </a:p>
          <a:p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Ответы на короткие вопросы займут несколько минут.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58" y="195097"/>
            <a:ext cx="2523494" cy="142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813319"/>
      </p:ext>
    </p:extLst>
  </p:cSld>
  <p:clrMapOvr>
    <a:masterClrMapping/>
  </p:clrMapOvr>
  <p:transition spd="slow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4800" dirty="0">
                <a:solidFill>
                  <a:srgbClr val="4077BB"/>
                </a:solidFill>
                <a:latin typeface="MullerBlack"/>
              </a:rPr>
              <a:t>КАК ВЕСТИ РАЗГОВОР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7" y="1611867"/>
            <a:ext cx="9973176" cy="3140709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ProximaNova-Regular"/>
              </a:rPr>
              <a:t>Задавайте вопросы так, как они сформулированы в приложении.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ProximaNova-Regular"/>
              </a:rPr>
              <a:t>Двигайтесь по вопросам анкеты и завершите разговор, </a:t>
            </a:r>
            <a:r>
              <a:rPr lang="ru-RU" dirty="0" smtClean="0">
                <a:solidFill>
                  <a:schemeClr val="tx2"/>
                </a:solidFill>
                <a:latin typeface="ProximaNova-Regular"/>
              </a:rPr>
              <a:t>уточнив данные </a:t>
            </a:r>
            <a:r>
              <a:rPr lang="ru-RU" dirty="0">
                <a:solidFill>
                  <a:schemeClr val="tx2"/>
                </a:solidFill>
                <a:latin typeface="ProximaNova-Regular"/>
              </a:rPr>
              <a:t>избирателя и сообщив необходимые для него сведения.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ProximaNova-Regular"/>
              </a:rPr>
              <a:t>Все ответы в приложение записываются со </a:t>
            </a:r>
            <a:r>
              <a:rPr lang="ru-RU" dirty="0" smtClean="0">
                <a:solidFill>
                  <a:schemeClr val="tx2"/>
                </a:solidFill>
                <a:latin typeface="ProximaNova-Regular"/>
              </a:rPr>
              <a:t>слов, без </a:t>
            </a:r>
            <a:r>
              <a:rPr lang="ru-RU" dirty="0">
                <a:solidFill>
                  <a:schemeClr val="tx2"/>
                </a:solidFill>
                <a:latin typeface="ProximaNova-Regular"/>
              </a:rPr>
              <a:t>предъявления документов.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ProximaNova-Regular"/>
              </a:rPr>
              <a:t>При заполнении заявок и заявлений следует </a:t>
            </a:r>
            <a:r>
              <a:rPr lang="ru-RU" dirty="0" smtClean="0">
                <a:solidFill>
                  <a:schemeClr val="tx2"/>
                </a:solidFill>
                <a:latin typeface="ProximaNova-Regular"/>
              </a:rPr>
              <a:t>попросить у </a:t>
            </a:r>
            <a:r>
              <a:rPr lang="ru-RU" dirty="0">
                <a:solidFill>
                  <a:schemeClr val="tx2"/>
                </a:solidFill>
                <a:latin typeface="ProximaNova-Regular"/>
              </a:rPr>
              <a:t>избирателя документ, удостоверяющий личность.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ProximaNova-Regular"/>
              </a:rPr>
              <a:t>Во время работы запрещено проводить агитацию, только информирование!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4752577"/>
            <a:ext cx="9829158" cy="1679893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>
                <a:solidFill>
                  <a:srgbClr val="C00000"/>
                </a:solidFill>
                <a:latin typeface="ProximaNova-Regular"/>
              </a:rPr>
              <a:t>Если у вас </a:t>
            </a:r>
            <a:r>
              <a:rPr lang="ru-RU" sz="2800" b="1" dirty="0">
                <a:solidFill>
                  <a:srgbClr val="C00000"/>
                </a:solidFill>
                <a:latin typeface="ProximaNova-Bold"/>
              </a:rPr>
              <a:t>нет ответа </a:t>
            </a:r>
            <a:r>
              <a:rPr lang="ru-RU" sz="2800" dirty="0">
                <a:solidFill>
                  <a:srgbClr val="C00000"/>
                </a:solidFill>
                <a:latin typeface="ProximaNova-Regular"/>
              </a:rPr>
              <a:t>на вопрос, который задал избиратель во </a:t>
            </a:r>
            <a:r>
              <a:rPr lang="ru-RU" sz="2800" dirty="0" smtClean="0">
                <a:solidFill>
                  <a:srgbClr val="C00000"/>
                </a:solidFill>
                <a:latin typeface="ProximaNova-Regular"/>
              </a:rPr>
              <a:t>время обхода</a:t>
            </a:r>
            <a:r>
              <a:rPr lang="ru-RU" sz="2800" dirty="0">
                <a:solidFill>
                  <a:srgbClr val="C00000"/>
                </a:solidFill>
                <a:latin typeface="ProximaNova-Regular"/>
              </a:rPr>
              <a:t>, не фантазируйте, </a:t>
            </a:r>
            <a:r>
              <a:rPr lang="ru-RU" sz="2800" b="1" dirty="0">
                <a:solidFill>
                  <a:srgbClr val="C00000"/>
                </a:solidFill>
                <a:latin typeface="ProximaNova-Bold"/>
              </a:rPr>
              <a:t>возьмите номер телефона </a:t>
            </a:r>
            <a:r>
              <a:rPr lang="ru-RU" sz="2800" dirty="0" smtClean="0">
                <a:solidFill>
                  <a:srgbClr val="C00000"/>
                </a:solidFill>
                <a:latin typeface="ProximaNova-Regular"/>
              </a:rPr>
              <a:t>избирателя, запишите </a:t>
            </a:r>
            <a:r>
              <a:rPr lang="ru-RU" sz="2800" dirty="0">
                <a:solidFill>
                  <a:srgbClr val="C00000"/>
                </a:solidFill>
                <a:latin typeface="ProximaNova-Regular"/>
              </a:rPr>
              <a:t>вопрос, проработайте возможный ответ с </a:t>
            </a:r>
            <a:r>
              <a:rPr lang="ru-RU" sz="2800" dirty="0" smtClean="0">
                <a:solidFill>
                  <a:srgbClr val="C00000"/>
                </a:solidFill>
                <a:latin typeface="ProximaNova-Regular"/>
              </a:rPr>
              <a:t>вашим руководителем </a:t>
            </a:r>
            <a:r>
              <a:rPr lang="ru-RU" sz="2800" dirty="0">
                <a:solidFill>
                  <a:srgbClr val="C00000"/>
                </a:solidFill>
                <a:latin typeface="ProximaNova-Regular"/>
              </a:rPr>
              <a:t>и </a:t>
            </a:r>
            <a:r>
              <a:rPr lang="ru-RU" sz="2800" b="1" dirty="0">
                <a:solidFill>
                  <a:srgbClr val="C00000"/>
                </a:solidFill>
                <a:latin typeface="ProximaNova-Bold"/>
              </a:rPr>
              <a:t>вернитесь с ответом </a:t>
            </a:r>
            <a:r>
              <a:rPr lang="ru-RU" sz="2800" dirty="0">
                <a:solidFill>
                  <a:srgbClr val="C00000"/>
                </a:solidFill>
                <a:latin typeface="ProximaNova-Regular"/>
              </a:rPr>
              <a:t>к избирателю.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58" y="195097"/>
            <a:ext cx="2523494" cy="142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923087"/>
      </p:ext>
    </p:extLst>
  </p:cSld>
  <p:clrMapOvr>
    <a:masterClrMapping/>
  </p:clrMapOvr>
  <p:transition spd="slow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/>
          <a:srcRect l="24914" t="15740" r="16197" b="9956"/>
          <a:stretch/>
        </p:blipFill>
        <p:spPr bwMode="auto">
          <a:xfrm>
            <a:off x="288107" y="432098"/>
            <a:ext cx="9433047" cy="6365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87" y="0"/>
            <a:ext cx="2458636" cy="138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203328"/>
      </p:ext>
    </p:extLst>
  </p:cSld>
  <p:clrMapOvr>
    <a:masterClrMapping/>
  </p:clrMapOvr>
  <p:transition spd="slow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dirty="0">
                <a:solidFill>
                  <a:srgbClr val="4077BB"/>
                </a:solidFill>
                <a:latin typeface="Franklin Gothic Medium" panose="020B0603020102020204" pitchFamily="34" charset="0"/>
              </a:rPr>
              <a:t>ЕСЛИ ИЗБИРАТЕЛЬ НЕ НАСТРОЕН</a:t>
            </a:r>
            <a:br>
              <a:rPr lang="ru-RU" sz="4000" dirty="0">
                <a:solidFill>
                  <a:srgbClr val="4077BB"/>
                </a:solidFill>
                <a:latin typeface="Franklin Gothic Medium" panose="020B0603020102020204" pitchFamily="34" charset="0"/>
              </a:rPr>
            </a:br>
            <a:r>
              <a:rPr lang="ru-RU" sz="4000" dirty="0">
                <a:solidFill>
                  <a:srgbClr val="4077BB"/>
                </a:solidFill>
                <a:latin typeface="Franklin Gothic Medium" panose="020B0603020102020204" pitchFamily="34" charset="0"/>
              </a:rPr>
              <a:t>НА РАЗГОВОР</a:t>
            </a:r>
            <a:endParaRPr lang="ru-RU" sz="4000" dirty="0">
              <a:latin typeface="Franklin Gothic Medium" panose="020B0603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7" y="1584226"/>
            <a:ext cx="9829159" cy="532859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Если избиратель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не хочет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с вами разговаривать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или проявляет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агрессивность и грубость,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не </a:t>
            </a:r>
            <a:r>
              <a:rPr lang="ru-RU" sz="2800" b="1" dirty="0" smtClean="0">
                <a:solidFill>
                  <a:srgbClr val="4077BB"/>
                </a:solidFill>
                <a:latin typeface="ProximaNova-Bold"/>
              </a:rPr>
              <a:t>следует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навязывать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ему разговор.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Не вступайте в полемику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Нужно вежливо попрощаться и уйти. Например, «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Извините за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беспокойство, спасибо, до свидания». </a:t>
            </a:r>
            <a:r>
              <a:rPr lang="ru-RU" sz="2800" b="1" dirty="0" smtClean="0">
                <a:solidFill>
                  <a:srgbClr val="4077BB"/>
                </a:solidFill>
                <a:latin typeface="ProximaNova-Bold"/>
              </a:rPr>
              <a:t>Результат зафиксируйте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в приложении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, лучше это сделать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без присутствия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избирателя. Данное домохозяйство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больше </a:t>
            </a:r>
            <a:r>
              <a:rPr lang="ru-RU" sz="2800" b="1" dirty="0" smtClean="0">
                <a:solidFill>
                  <a:srgbClr val="3D74B9"/>
                </a:solidFill>
                <a:latin typeface="ProximaNova-Bold"/>
              </a:rPr>
              <a:t>не </a:t>
            </a:r>
            <a:r>
              <a:rPr lang="ru-RU" sz="2800" b="1" dirty="0">
                <a:solidFill>
                  <a:srgbClr val="3D74B9"/>
                </a:solidFill>
                <a:latin typeface="ProximaNova-Bold"/>
              </a:rPr>
              <a:t>нужно посещать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Если избиратель видит в вас «правонарушителя»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  <a:latin typeface="ProximaNova-Bold"/>
              </a:rPr>
              <a:t>угрожает </a:t>
            </a:r>
            <a:r>
              <a:rPr lang="ru-RU" sz="2800" b="1" dirty="0">
                <a:solidFill>
                  <a:srgbClr val="C00000"/>
                </a:solidFill>
                <a:latin typeface="ProximaNova-Bold"/>
              </a:rPr>
              <a:t>вызвать полицию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, постарайтесь очень </a:t>
            </a:r>
            <a:r>
              <a:rPr lang="ru-RU" sz="2800" b="1" dirty="0" smtClean="0">
                <a:solidFill>
                  <a:srgbClr val="4077BB"/>
                </a:solidFill>
                <a:latin typeface="ProximaNova-Bold"/>
              </a:rPr>
              <a:t>спокойно и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вежливо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доказать ему, что это не так. </a:t>
            </a:r>
            <a:r>
              <a:rPr lang="ru-RU" sz="2800" b="1" dirty="0" smtClean="0">
                <a:solidFill>
                  <a:srgbClr val="4077BB"/>
                </a:solidFill>
                <a:latin typeface="ProximaNova-Bold"/>
              </a:rPr>
              <a:t>Покажите удостоверение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или </a:t>
            </a:r>
            <a:r>
              <a:rPr lang="ru-RU" sz="2800" dirty="0" err="1">
                <a:solidFill>
                  <a:srgbClr val="000000"/>
                </a:solidFill>
                <a:latin typeface="ProximaNova-Regular"/>
              </a:rPr>
              <a:t>бейдж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, информационные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материалы и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паспорт.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Предложите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(даже если дверь не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открыта) </a:t>
            </a:r>
            <a:r>
              <a:rPr lang="ru-RU" sz="2800" b="1" dirty="0" smtClean="0">
                <a:solidFill>
                  <a:srgbClr val="4077BB"/>
                </a:solidFill>
                <a:latin typeface="ProximaNova-Bold"/>
              </a:rPr>
              <a:t>проверить </a:t>
            </a:r>
            <a:r>
              <a:rPr lang="ru-RU" sz="2800" b="1" dirty="0">
                <a:solidFill>
                  <a:srgbClr val="4077BB"/>
                </a:solidFill>
                <a:latin typeface="ProximaNova-Bold"/>
              </a:rPr>
              <a:t>ваш статус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звонком председателю УИК. Если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и это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не поможет, </a:t>
            </a:r>
            <a:r>
              <a:rPr lang="ru-RU" sz="2800" b="1" dirty="0">
                <a:solidFill>
                  <a:srgbClr val="C00000"/>
                </a:solidFill>
                <a:latin typeface="ProximaNova-Bold"/>
              </a:rPr>
              <a:t>извинитесь за беспокойство и </a:t>
            </a:r>
            <a:r>
              <a:rPr lang="ru-RU" sz="2800" b="1" dirty="0" smtClean="0">
                <a:solidFill>
                  <a:srgbClr val="C00000"/>
                </a:solidFill>
                <a:latin typeface="ProximaNova-Bold"/>
              </a:rPr>
              <a:t>завершите диалог</a:t>
            </a:r>
            <a:r>
              <a:rPr lang="ru-RU" sz="2800" dirty="0">
                <a:solidFill>
                  <a:srgbClr val="C00000"/>
                </a:solidFill>
                <a:latin typeface="ProximaNova-Regular"/>
              </a:rPr>
              <a:t>,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 сделав отметку в приложении.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387" y="61932"/>
            <a:ext cx="252396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40841"/>
      </p:ext>
    </p:extLst>
  </p:cSld>
  <p:clrMapOvr>
    <a:masterClrMapping/>
  </p:clrMapOvr>
  <p:transition spd="slow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5400" dirty="0" smtClean="0">
                <a:solidFill>
                  <a:srgbClr val="C00000"/>
                </a:solidFill>
                <a:latin typeface="MullerBlack"/>
              </a:rPr>
              <a:t>БЕЗОПАСНОСТЬ!!!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3164" t="23976" r="9404" b="8858"/>
          <a:stretch/>
        </p:blipFill>
        <p:spPr bwMode="auto">
          <a:xfrm>
            <a:off x="504131" y="1488521"/>
            <a:ext cx="10081120" cy="5457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58" y="195097"/>
            <a:ext cx="2523494" cy="142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052252"/>
      </p:ext>
    </p:extLst>
  </p:cSld>
  <p:clrMapOvr>
    <a:masterClrMapping/>
  </p:clrMapOvr>
  <p:transition spd="slow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5400" dirty="0" smtClean="0">
                <a:solidFill>
                  <a:srgbClr val="C00000"/>
                </a:solidFill>
                <a:latin typeface="MullerBlack"/>
              </a:rPr>
              <a:t>БЕЗОПАСНОСТЬ!!!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3267" t="24524" r="8168" b="8491"/>
          <a:stretch/>
        </p:blipFill>
        <p:spPr bwMode="auto">
          <a:xfrm>
            <a:off x="144091" y="1296194"/>
            <a:ext cx="10333533" cy="5876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58" y="195097"/>
            <a:ext cx="2523494" cy="142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448129"/>
      </p:ext>
    </p:extLst>
  </p:cSld>
  <p:clrMapOvr>
    <a:masterClrMapping/>
  </p:clrMapOvr>
  <p:transition spd="slow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750" y="3092450"/>
            <a:ext cx="1080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9" y="646682"/>
            <a:ext cx="9778832" cy="5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13676"/>
      </p:ext>
    </p:extLst>
  </p:cSld>
  <p:clrMapOvr>
    <a:masterClrMapping/>
  </p:clrMapOvr>
  <p:transition spd="slow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5846" y="500292"/>
            <a:ext cx="9721215" cy="120015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Franklin Gothic Demi Cond" pitchFamily="34" charset="0"/>
              </a:rPr>
              <a:t/>
            </a:r>
            <a:br>
              <a:rPr lang="ru-RU" sz="2400" dirty="0" smtClean="0">
                <a:latin typeface="Franklin Gothic Demi Cond" pitchFamily="34" charset="0"/>
              </a:rPr>
            </a:br>
            <a:r>
              <a:rPr lang="ru-RU" sz="2400" dirty="0" smtClean="0">
                <a:latin typeface="Franklin Gothic Demi Cond" pitchFamily="34" charset="0"/>
              </a:rPr>
              <a:t/>
            </a:r>
            <a:br>
              <a:rPr lang="ru-RU" sz="2400" dirty="0" smtClean="0">
                <a:latin typeface="Franklin Gothic Demi Cond" pitchFamily="34" charset="0"/>
              </a:rPr>
            </a:br>
            <a:r>
              <a:rPr lang="ru-RU" sz="2400" dirty="0" smtClean="0">
                <a:latin typeface="Franklin Gothic Demi Cond" pitchFamily="34" charset="0"/>
              </a:rPr>
              <a:t/>
            </a:r>
            <a:br>
              <a:rPr lang="ru-RU" sz="2400" dirty="0" smtClean="0">
                <a:latin typeface="Franklin Gothic Demi Cond" pitchFamily="34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Franklin Gothic Demi Cond" pitchFamily="34" charset="0"/>
              </a:rPr>
              <a:t>«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Franklin Gothic Demi Cond" pitchFamily="34" charset="0"/>
              </a:rPr>
              <a:t>ИнформУИК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Franklin Gothic Demi Cond" pitchFamily="34" charset="0"/>
              </a:rPr>
              <a:t>» –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  <a:t/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проект </a:t>
            </a:r>
            <a:r>
              <a:rPr lang="ru-RU" sz="2400" dirty="0" smtClean="0">
                <a:solidFill>
                  <a:srgbClr val="C00000"/>
                </a:solidFill>
                <a:latin typeface="Franklin Gothic Demi Cond" pitchFamily="34" charset="0"/>
              </a:rPr>
              <a:t>адресной информационно-разъяснительной работы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методом поквартирного (подомового) обхода с использованием мобильного приложения и формализованной анкеты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8147" y="2592339"/>
            <a:ext cx="9721215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Franklin Gothic Demi Cond" pitchFamily="34" charset="0"/>
              </a:rPr>
              <a:t>Ожидаемые результаты:</a:t>
            </a: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п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овышение </a:t>
            </a:r>
            <a:r>
              <a:rPr lang="ru-RU" sz="3200" dirty="0" smtClean="0">
                <a:solidFill>
                  <a:srgbClr val="C00000"/>
                </a:solidFill>
                <a:latin typeface="Franklin Gothic Demi Cond" pitchFamily="34" charset="0"/>
              </a:rPr>
              <a:t>культурно-правого уровня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жителей</a:t>
            </a: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п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овышение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Franklin Gothic Demi Cond" pitchFamily="34" charset="0"/>
              </a:rPr>
              <a:t>доверия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к избирательным комиссиям</a:t>
            </a: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п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овышение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Franklin Gothic Demi Cond" pitchFamily="34" charset="0"/>
              </a:rPr>
              <a:t>явки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rPr>
              <a:t>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избирателей на выборах Президента РФ  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                  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27" y="5328642"/>
            <a:ext cx="14700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124" y="144066"/>
            <a:ext cx="1793776" cy="101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500115"/>
      </p:ext>
    </p:extLst>
  </p:cSld>
  <p:clrMapOvr>
    <a:masterClrMapping/>
  </p:clrMapOvr>
  <p:transition spd="slow"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1" y="288370"/>
            <a:ext cx="9721215" cy="151188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ДОПОЛНИТЕЛЬНАЯ ОПЛАТА ТРУДА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(ВОЗНАГРАЖДЕНИЕ)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</a:br>
            <a:r>
              <a:rPr lang="ru-RU" sz="3600" i="1" dirty="0" smtClean="0">
                <a:solidFill>
                  <a:srgbClr val="FF0000"/>
                </a:solidFill>
                <a:latin typeface="Franklin Gothic Medium Cond" pitchFamily="34" charset="0"/>
              </a:rPr>
              <a:t>Федеральный бюджет</a:t>
            </a:r>
            <a:endParaRPr lang="ru-RU" sz="3600" i="1" dirty="0">
              <a:solidFill>
                <a:srgbClr val="FF0000"/>
              </a:solidFill>
              <a:latin typeface="Franklin Gothic Medium Cond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954136"/>
              </p:ext>
            </p:extLst>
          </p:nvPr>
        </p:nvGraphicFramePr>
        <p:xfrm>
          <a:off x="504133" y="2448322"/>
          <a:ext cx="9757152" cy="3960441"/>
        </p:xfrm>
        <a:graphic>
          <a:graphicData uri="http://schemas.openxmlformats.org/drawingml/2006/table">
            <a:tbl>
              <a:tblPr firstRow="1" firstCol="1" bandRow="1"/>
              <a:tblGrid>
                <a:gridCol w="1951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603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 Cond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 Cond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УИК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 Cond" pitchFamily="34" charset="0"/>
                        <a:ea typeface="Calibri"/>
                        <a:cs typeface="Times New Roman"/>
                      </a:endParaRPr>
                    </a:p>
                  </a:txBody>
                  <a:tcPr marL="67635" marR="6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Количество членов УИК, проводящих работу </a:t>
                      </a:r>
                      <a:r>
                        <a:rPr lang="ru-RU" sz="16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ИнформУИК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 Cond" pitchFamily="34" charset="0"/>
                        <a:ea typeface="Calibri"/>
                        <a:cs typeface="Times New Roman"/>
                      </a:endParaRPr>
                    </a:p>
                  </a:txBody>
                  <a:tcPr marL="67635" marR="6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Размер выплаты на 1 члена УИК, проводящего работу </a:t>
                      </a:r>
                      <a:r>
                        <a:rPr lang="ru-RU" sz="16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ИнформУИК</a:t>
                      </a: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, рублей </a:t>
                      </a:r>
                    </a:p>
                  </a:txBody>
                  <a:tcPr marL="67635" marR="6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0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Члена УИК, ответственного за координацию работы </a:t>
                      </a:r>
                    </a:p>
                  </a:txBody>
                  <a:tcPr marL="67635" marR="6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Члена УИК</a:t>
                      </a:r>
                    </a:p>
                  </a:txBody>
                  <a:tcPr marL="67635" marR="6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1 группа </a:t>
                      </a:r>
                    </a:p>
                  </a:txBody>
                  <a:tcPr marL="67635" marR="6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До 1001 избирателей </a:t>
                      </a:r>
                    </a:p>
                  </a:txBody>
                  <a:tcPr marL="67635" marR="6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Не более 3 </a:t>
                      </a:r>
                    </a:p>
                  </a:txBody>
                  <a:tcPr marL="67635" marR="6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Фиксированная сумма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10 400,00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+ за активную работу с учетом ведомственного коэффициента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(до 1,5)</a:t>
                      </a:r>
                    </a:p>
                  </a:txBody>
                  <a:tcPr marL="67635" marR="6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Фиксированная сумма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9 000,00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+ за активную работу с учетом ведомственного коэффициента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(до 1,5)</a:t>
                      </a:r>
                    </a:p>
                  </a:txBody>
                  <a:tcPr marL="67635" marR="6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2 группа </a:t>
                      </a:r>
                    </a:p>
                  </a:txBody>
                  <a:tcPr marL="67635" marR="6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От 1001 до 2001 избирателя </a:t>
                      </a:r>
                    </a:p>
                  </a:txBody>
                  <a:tcPr marL="67635" marR="6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Не более 4 </a:t>
                      </a:r>
                    </a:p>
                  </a:txBody>
                  <a:tcPr marL="67635" marR="6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6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3 группа </a:t>
                      </a:r>
                    </a:p>
                  </a:txBody>
                  <a:tcPr marL="67635" marR="6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Более 2000 избирателей </a:t>
                      </a:r>
                    </a:p>
                  </a:txBody>
                  <a:tcPr marL="67635" marR="6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 Cond" pitchFamily="34" charset="0"/>
                          <a:ea typeface="Calibri"/>
                          <a:cs typeface="Times New Roman"/>
                        </a:rPr>
                        <a:t>не более 5</a:t>
                      </a:r>
                    </a:p>
                  </a:txBody>
                  <a:tcPr marL="67635" marR="67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750" y="3092450"/>
            <a:ext cx="1080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63" y="360090"/>
            <a:ext cx="2147779" cy="121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041921"/>
      </p:ext>
    </p:extLst>
  </p:cSld>
  <p:clrMapOvr>
    <a:masterClrMapping/>
  </p:clrMapOvr>
  <p:transition spd="slow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39" y="336086"/>
            <a:ext cx="9721079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59347"/>
      </p:ext>
    </p:extLst>
  </p:cSld>
  <p:clrMapOvr>
    <a:masterClrMapping/>
  </p:clrMapOvr>
  <p:transition spd="slow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1" y="288370"/>
            <a:ext cx="9721215" cy="2664008"/>
          </a:xfrm>
        </p:spPr>
        <p:txBody>
          <a:bodyPr/>
          <a:lstStyle/>
          <a:p>
            <a:pPr algn="l"/>
            <a:r>
              <a:rPr lang="ru-RU" dirty="0" smtClean="0">
                <a:latin typeface="Franklin Gothic Medium Cond" pitchFamily="34" charset="0"/>
              </a:rPr>
              <a:t>ОСНОВНЫЕ ЭТАПЫ </a:t>
            </a:r>
            <a:br>
              <a:rPr lang="ru-RU" dirty="0" smtClean="0">
                <a:latin typeface="Franklin Gothic Medium Cond" pitchFamily="34" charset="0"/>
              </a:rPr>
            </a:br>
            <a:r>
              <a:rPr lang="ru-RU" dirty="0">
                <a:latin typeface="Franklin Gothic Medium Cond" pitchFamily="34" charset="0"/>
              </a:rPr>
              <a:t/>
            </a:r>
            <a:br>
              <a:rPr lang="ru-RU" dirty="0">
                <a:latin typeface="Franklin Gothic Medium Cond" pitchFamily="34" charset="0"/>
              </a:rPr>
            </a:br>
            <a:endParaRPr lang="ru-RU" dirty="0">
              <a:latin typeface="Franklin Gothic Medium Cond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23" y="360090"/>
            <a:ext cx="2523494" cy="142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047642"/>
              </p:ext>
            </p:extLst>
          </p:nvPr>
        </p:nvGraphicFramePr>
        <p:xfrm>
          <a:off x="1296219" y="2044665"/>
          <a:ext cx="8640960" cy="42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4626">
                  <a:extLst>
                    <a:ext uri="{9D8B030D-6E8A-4147-A177-3AD203B41FA5}">
                      <a16:colId xmlns:a16="http://schemas.microsoft.com/office/drawing/2014/main" val="1553983831"/>
                    </a:ext>
                  </a:extLst>
                </a:gridCol>
                <a:gridCol w="4066334">
                  <a:extLst>
                    <a:ext uri="{9D8B030D-6E8A-4147-A177-3AD203B41FA5}">
                      <a16:colId xmlns:a16="http://schemas.microsoft.com/office/drawing/2014/main" val="2103669792"/>
                    </a:ext>
                  </a:extLst>
                </a:gridCol>
              </a:tblGrid>
              <a:tr h="527510">
                <a:tc>
                  <a:txBody>
                    <a:bodyPr/>
                    <a:lstStyle/>
                    <a:p>
                      <a:pPr marL="0" marR="0" lvl="0" indent="0" algn="ctr" defTabSz="10282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Основные этапы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282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Плановые сроки</a:t>
                      </a:r>
                      <a:endParaRPr lang="ru-R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12313"/>
                  </a:ext>
                </a:extLst>
              </a:tr>
              <a:tr h="949518">
                <a:tc>
                  <a:txBody>
                    <a:bodyPr/>
                    <a:lstStyle/>
                    <a:p>
                      <a:pPr marL="0" marR="0" lvl="0" indent="0" algn="ctr" defTabSz="10282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Обучение УИК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282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15 января </a:t>
                      </a:r>
                      <a:r>
                        <a:rPr lang="ru-RU" sz="2400" smtClean="0"/>
                        <a:t>– 11 </a:t>
                      </a:r>
                      <a:r>
                        <a:rPr lang="ru-RU" sz="2400" dirty="0" smtClean="0"/>
                        <a:t>февраля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7779429"/>
                  </a:ext>
                </a:extLst>
              </a:tr>
              <a:tr h="1371526">
                <a:tc>
                  <a:txBody>
                    <a:bodyPr/>
                    <a:lstStyle/>
                    <a:p>
                      <a:pPr marL="0" marR="0" lvl="0" indent="0" algn="ctr" defTabSz="10282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Тестирование приложения (тренировка)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282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12-13 февраля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0316103"/>
                  </a:ext>
                </a:extLst>
              </a:tr>
              <a:tr h="137152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Информирование избирателей (подомовой/поквартирный обход)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282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С 17 февраля по 7 марта</a:t>
                      </a:r>
                    </a:p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446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625811"/>
      </p:ext>
    </p:extLst>
  </p:cSld>
  <p:clrMapOvr>
    <a:masterClrMapping/>
  </p:clrMapOvr>
  <p:transition spd="slow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07" y="288082"/>
            <a:ext cx="9717088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504131" y="6244659"/>
            <a:ext cx="9659044" cy="792088"/>
          </a:xfrm>
          <a:prstGeom prst="rect">
            <a:avLst/>
          </a:prstGeom>
        </p:spPr>
        <p:txBody>
          <a:bodyPr/>
          <a:lstStyle>
            <a:lvl1pPr marL="385608" indent="-385608" algn="l" defTabSz="10282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5485" indent="-321341" algn="l" defTabSz="102828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362" indent="-257072" algn="l" defTabSz="10282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9505" indent="-257072" algn="l" defTabSz="102828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3649" indent="-257072" algn="l" defTabSz="102828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7794" indent="-257072" algn="l" defTabSz="10282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1939" indent="-257072" algn="l" defTabSz="10282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6082" indent="-257072" algn="l" defTabSz="10282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0226" indent="-257072" algn="l" defTabSz="10282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/>
                </a:solidFill>
              </a:rPr>
              <a:t>ВМЕСТЕ МЫ СИЛА – ГОЛОСУЕМ ЗА РОССИЮ!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" t="3007" r="5639" b="4888"/>
          <a:stretch/>
        </p:blipFill>
        <p:spPr bwMode="auto">
          <a:xfrm>
            <a:off x="1697199" y="3795421"/>
            <a:ext cx="1901130" cy="2186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6015" r="6015" b="6391"/>
          <a:stretch/>
        </p:blipFill>
        <p:spPr bwMode="auto">
          <a:xfrm>
            <a:off x="7632923" y="3833753"/>
            <a:ext cx="2160240" cy="2200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4510" r="4887" b="7143"/>
          <a:stretch/>
        </p:blipFill>
        <p:spPr bwMode="auto">
          <a:xfrm>
            <a:off x="4752603" y="3833753"/>
            <a:ext cx="1967297" cy="2170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6907656"/>
      </p:ext>
    </p:extLst>
  </p:cSld>
  <p:clrMapOvr>
    <a:masterClrMapping/>
  </p:clrMapOvr>
  <p:transition spd="slow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537" y="399186"/>
            <a:ext cx="9649072" cy="1712405"/>
          </a:xfrm>
        </p:spPr>
        <p:txBody>
          <a:bodyPr anchor="t">
            <a:normAutofit fontScale="90000"/>
          </a:bodyPr>
          <a:lstStyle/>
          <a:p>
            <a:pPr marL="385608" lvl="0" indent="-385608" algn="l"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Информационно-разъяснительная деятельность 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Цель: </a:t>
            </a:r>
            <a:r>
              <a:rPr lang="ru-RU" sz="3100" b="1" dirty="0" smtClean="0">
                <a:solidFill>
                  <a:srgbClr val="C00000"/>
                </a:solidFill>
                <a:latin typeface="Franklin Gothic Medium Cond" pitchFamily="34" charset="0"/>
              </a:rPr>
              <a:t>Дойти до каждого избирателя и рассказать о предстоящих выборах </a:t>
            </a:r>
            <a:r>
              <a:rPr lang="ru-RU" sz="2000" b="1" dirty="0" smtClean="0">
                <a:solidFill>
                  <a:srgbClr val="C00000"/>
                </a:solidFill>
                <a:latin typeface="Franklin Gothic Medium Cond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Franklin Gothic Medium Cond" pitchFamily="34" charset="0"/>
              </a:rPr>
            </a:br>
            <a:r>
              <a:rPr lang="ru-RU" sz="2000" b="1" dirty="0" smtClean="0">
                <a:latin typeface="Franklin Gothic Medium Cond" pitchFamily="34" charset="0"/>
              </a:rPr>
              <a:t/>
            </a:r>
            <a:br>
              <a:rPr lang="ru-RU" sz="2000" b="1" dirty="0" smtClean="0">
                <a:latin typeface="Franklin Gothic Medium Cond" pitchFamily="34" charset="0"/>
              </a:rPr>
            </a:b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itchFamily="34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itchFamily="34" charset="0"/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4963" y="2450626"/>
            <a:ext cx="7128793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Franklin Gothic Demi Cond" pitchFamily="34" charset="0"/>
              </a:rPr>
              <a:t>Члены </a:t>
            </a:r>
            <a:r>
              <a:rPr lang="ru-RU" dirty="0" smtClean="0">
                <a:solidFill>
                  <a:srgbClr val="C00000"/>
                </a:solidFill>
                <a:latin typeface="Franklin Gothic Demi Cond" pitchFamily="34" charset="0"/>
              </a:rPr>
              <a:t>УИК проинформируют избирателей:</a:t>
            </a:r>
            <a:endParaRPr lang="ru-RU" dirty="0">
              <a:solidFill>
                <a:srgbClr val="C00000"/>
              </a:solidFill>
              <a:latin typeface="Franklin Gothic Demi Cond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- о подготовке и проведении выборов;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- о днях голосования, месте нахождения, времени работы и контактах УИК;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- о возможных формах голосования (мобильный избиратель, вне помещения, на участке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336779" y="2088282"/>
            <a:ext cx="4032448" cy="4665896"/>
          </a:xfrm>
        </p:spPr>
        <p:txBody>
          <a:bodyPr>
            <a:normAutofit/>
          </a:bodyPr>
          <a:lstStyle/>
          <a:p>
            <a:endParaRPr lang="ru-RU" dirty="0" smtClean="0">
              <a:latin typeface="Franklin Gothic Medium Cond" pitchFamily="34" charset="0"/>
            </a:endParaRPr>
          </a:p>
          <a:p>
            <a:endParaRPr lang="ru-RU" b="1" dirty="0">
              <a:latin typeface="Franklin Gothic Medium Cond" pitchFamily="34" charset="0"/>
            </a:endParaRPr>
          </a:p>
          <a:p>
            <a:endParaRPr lang="ru-RU" b="1" dirty="0">
              <a:latin typeface="Franklin Gothic Medium Con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471" y="2736354"/>
            <a:ext cx="2116138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85" y="0"/>
            <a:ext cx="2044130" cy="115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24713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МОБИЛЬНОЕ ПРИЛОЖЕНИЕ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500" dirty="0">
                <a:solidFill>
                  <a:srgbClr val="C00000"/>
                </a:solidFill>
                <a:latin typeface="Franklin Gothic Medium Cond" pitchFamily="34" charset="0"/>
              </a:rPr>
              <a:t>скачивается и устанавливается на мобильное устройство </a:t>
            </a:r>
            <a:endParaRPr lang="ru-RU" sz="2500" dirty="0" smtClean="0">
              <a:solidFill>
                <a:srgbClr val="C00000"/>
              </a:solidFill>
              <a:latin typeface="Franklin Gothic Medium Cond" pitchFamily="34" charset="0"/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rgbClr val="C00000"/>
                </a:solidFill>
                <a:latin typeface="Franklin Gothic Medium Cond" pitchFamily="34" charset="0"/>
              </a:rPr>
              <a:t>(</a:t>
            </a:r>
            <a:r>
              <a:rPr lang="ru-RU" sz="2500" dirty="0">
                <a:solidFill>
                  <a:srgbClr val="C00000"/>
                </a:solidFill>
                <a:latin typeface="Franklin Gothic Medium Cond" pitchFamily="34" charset="0"/>
              </a:rPr>
              <a:t>смартфон или планшет)</a:t>
            </a:r>
          </a:p>
          <a:p>
            <a:r>
              <a:rPr lang="ru-RU" sz="2500" dirty="0" smtClean="0">
                <a:solidFill>
                  <a:srgbClr val="C00000"/>
                </a:solidFill>
                <a:latin typeface="Franklin Gothic Medium Cond" pitchFamily="34" charset="0"/>
              </a:rPr>
              <a:t> </a:t>
            </a:r>
            <a:r>
              <a:rPr lang="ru-RU" sz="2500" dirty="0">
                <a:solidFill>
                  <a:srgbClr val="C00000"/>
                </a:solidFill>
                <a:latin typeface="Franklin Gothic Medium Cond" pitchFamily="34" charset="0"/>
              </a:rPr>
              <a:t>вход осуществляется с помощью логина и пароля, </a:t>
            </a:r>
            <a:endParaRPr lang="ru-RU" sz="2500" dirty="0" smtClean="0">
              <a:solidFill>
                <a:srgbClr val="C00000"/>
              </a:solidFill>
              <a:latin typeface="Franklin Gothic Medium Cond" pitchFamily="34" charset="0"/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rgbClr val="C00000"/>
                </a:solidFill>
                <a:latin typeface="Franklin Gothic Medium Cond" pitchFamily="34" charset="0"/>
              </a:rPr>
              <a:t>персонально </a:t>
            </a:r>
            <a:r>
              <a:rPr lang="ru-RU" sz="2500" dirty="0">
                <a:solidFill>
                  <a:srgbClr val="C00000"/>
                </a:solidFill>
                <a:latin typeface="Franklin Gothic Medium Cond" pitchFamily="34" charset="0"/>
              </a:rPr>
              <a:t>закрепленного за сотрудником </a:t>
            </a:r>
            <a:endParaRPr lang="ru-RU" sz="2500" dirty="0" smtClean="0">
              <a:solidFill>
                <a:srgbClr val="C00000"/>
              </a:solidFill>
              <a:latin typeface="Franklin Gothic Medium Cond" pitchFamily="34" charset="0"/>
            </a:endParaRPr>
          </a:p>
          <a:p>
            <a:r>
              <a:rPr lang="ru-RU" sz="2500" dirty="0" smtClean="0">
                <a:solidFill>
                  <a:srgbClr val="C00000"/>
                </a:solidFill>
                <a:latin typeface="Franklin Gothic Medium Cond" pitchFamily="34" charset="0"/>
              </a:rPr>
              <a:t>в </a:t>
            </a:r>
            <a:r>
              <a:rPr lang="ru-RU" sz="2500" dirty="0">
                <a:solidFill>
                  <a:srgbClr val="C00000"/>
                </a:solidFill>
                <a:latin typeface="Franklin Gothic Medium Cond" pitchFamily="34" charset="0"/>
              </a:rPr>
              <a:t>приложении содержатся данные об адресах обхода</a:t>
            </a:r>
          </a:p>
          <a:p>
            <a:r>
              <a:rPr lang="ru-RU" sz="2500" dirty="0" smtClean="0">
                <a:solidFill>
                  <a:srgbClr val="C00000"/>
                </a:solidFill>
                <a:latin typeface="Franklin Gothic Medium Cond" pitchFamily="34" charset="0"/>
              </a:rPr>
              <a:t> </a:t>
            </a:r>
            <a:r>
              <a:rPr lang="ru-RU" sz="2500" dirty="0">
                <a:solidFill>
                  <a:srgbClr val="C00000"/>
                </a:solidFill>
                <a:latin typeface="Franklin Gothic Medium Cond" pitchFamily="34" charset="0"/>
              </a:rPr>
              <a:t>ответы и информация пошагово вносятся в соответствии </a:t>
            </a:r>
            <a:endParaRPr lang="ru-RU" sz="2500" dirty="0" smtClean="0">
              <a:solidFill>
                <a:srgbClr val="C00000"/>
              </a:solidFill>
              <a:latin typeface="Franklin Gothic Medium Cond" pitchFamily="34" charset="0"/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rgbClr val="C00000"/>
                </a:solidFill>
                <a:latin typeface="Franklin Gothic Medium Cond" pitchFamily="34" charset="0"/>
              </a:rPr>
              <a:t>с </a:t>
            </a:r>
            <a:r>
              <a:rPr lang="ru-RU" sz="2500" dirty="0">
                <a:solidFill>
                  <a:srgbClr val="C00000"/>
                </a:solidFill>
                <a:latin typeface="Franklin Gothic Medium Cond" pitchFamily="34" charset="0"/>
              </a:rPr>
              <a:t>закрепленным сценарием беседы - анкетой</a:t>
            </a:r>
          </a:p>
          <a:p>
            <a:r>
              <a:rPr lang="ru-RU" sz="2500" dirty="0" smtClean="0">
                <a:solidFill>
                  <a:srgbClr val="C00000"/>
                </a:solidFill>
                <a:latin typeface="Franklin Gothic Medium Cond" pitchFamily="34" charset="0"/>
              </a:rPr>
              <a:t>после </a:t>
            </a:r>
            <a:r>
              <a:rPr lang="ru-RU" sz="2500" dirty="0">
                <a:solidFill>
                  <a:srgbClr val="C00000"/>
                </a:solidFill>
                <a:latin typeface="Franklin Gothic Medium Cond" pitchFamily="34" charset="0"/>
              </a:rPr>
              <a:t>завершения информирования данные </a:t>
            </a:r>
            <a:endParaRPr lang="ru-RU" sz="2500" dirty="0" smtClean="0">
              <a:solidFill>
                <a:srgbClr val="C00000"/>
              </a:solidFill>
              <a:latin typeface="Franklin Gothic Medium Cond" pitchFamily="34" charset="0"/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rgbClr val="C00000"/>
                </a:solidFill>
                <a:latin typeface="Franklin Gothic Medium Cond" pitchFamily="34" charset="0"/>
              </a:rPr>
              <a:t>отправляются </a:t>
            </a:r>
            <a:r>
              <a:rPr lang="ru-RU" sz="2500" dirty="0">
                <a:solidFill>
                  <a:srgbClr val="C00000"/>
                </a:solidFill>
                <a:latin typeface="Franklin Gothic Medium Cond" pitchFamily="34" charset="0"/>
              </a:rPr>
              <a:t>на сервер системы</a:t>
            </a:r>
          </a:p>
          <a:p>
            <a:r>
              <a:rPr lang="ru-RU" sz="2500" dirty="0" smtClean="0">
                <a:solidFill>
                  <a:srgbClr val="C00000"/>
                </a:solidFill>
                <a:latin typeface="Franklin Gothic Medium Cond" pitchFamily="34" charset="0"/>
              </a:rPr>
              <a:t>предусмотрена </a:t>
            </a:r>
            <a:r>
              <a:rPr lang="ru-RU" sz="2500" dirty="0">
                <a:solidFill>
                  <a:srgbClr val="C00000"/>
                </a:solidFill>
                <a:latin typeface="Franklin Gothic Medium Cond" pitchFamily="34" charset="0"/>
              </a:rPr>
              <a:t>версия для ПК по внесению данных </a:t>
            </a:r>
            <a:endParaRPr lang="ru-RU" sz="2500" dirty="0" smtClean="0">
              <a:solidFill>
                <a:srgbClr val="C00000"/>
              </a:solidFill>
              <a:latin typeface="Franklin Gothic Medium Cond" pitchFamily="34" charset="0"/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rgbClr val="C00000"/>
                </a:solidFill>
                <a:latin typeface="Franklin Gothic Medium Cond" pitchFamily="34" charset="0"/>
              </a:rPr>
              <a:t>обхода </a:t>
            </a:r>
            <a:r>
              <a:rPr lang="ru-RU" sz="2500" dirty="0">
                <a:solidFill>
                  <a:srgbClr val="C00000"/>
                </a:solidFill>
                <a:latin typeface="Franklin Gothic Medium Cond" pitchFamily="34" charset="0"/>
              </a:rPr>
              <a:t>(в </a:t>
            </a:r>
            <a:r>
              <a:rPr lang="ru-RU" sz="2500" dirty="0" smtClean="0">
                <a:solidFill>
                  <a:srgbClr val="C00000"/>
                </a:solidFill>
                <a:latin typeface="Franklin Gothic Medium Cond" pitchFamily="34" charset="0"/>
              </a:rPr>
              <a:t>ЯГТИК </a:t>
            </a:r>
            <a:r>
              <a:rPr lang="ru-RU" sz="2500" dirty="0">
                <a:solidFill>
                  <a:srgbClr val="C00000"/>
                </a:solidFill>
                <a:latin typeface="Franklin Gothic Medium Cond" pitchFamily="34" charset="0"/>
              </a:rPr>
              <a:t>или УИК, в случае работы с бумажной анкетой)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019" y="3888482"/>
            <a:ext cx="186020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40" y="432098"/>
            <a:ext cx="2396046" cy="135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832882"/>
      </p:ext>
    </p:extLst>
  </p:cSld>
  <p:clrMapOvr>
    <a:masterClrMapping/>
  </p:clrMapOvr>
  <p:transition spd="slow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FF0000"/>
                </a:solidFill>
                <a:latin typeface="Franklin Gothic Demi Cond" pitchFamily="34" charset="0"/>
              </a:rPr>
              <a:t>ДЛЯ ОБХОДЧИКОВ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Franklin Gothic Demi Cond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Franklin Gothic Demi Cond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Franklin Gothic Demi Cond" pitchFamily="34" charset="0"/>
              </a:rPr>
              <a:t>ЧТО НУЖНО ДЕЛАТЬ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7579" y="1763553"/>
            <a:ext cx="9947671" cy="3648761"/>
          </a:xfrm>
        </p:spPr>
        <p:txBody>
          <a:bodyPr>
            <a:noAutofit/>
          </a:bodyPr>
          <a:lstStyle/>
          <a:p>
            <a:pPr algn="just"/>
            <a:r>
              <a:rPr lang="ru-RU" sz="2500" dirty="0">
                <a:solidFill>
                  <a:srgbClr val="000000"/>
                </a:solidFill>
                <a:latin typeface="ProximaNova-Regular"/>
              </a:rPr>
              <a:t>Провести </a:t>
            </a:r>
            <a:r>
              <a:rPr lang="ru-RU" sz="2500" b="1" dirty="0">
                <a:solidFill>
                  <a:srgbClr val="4077BB"/>
                </a:solidFill>
                <a:latin typeface="ProximaNova-Bold"/>
              </a:rPr>
              <a:t>поквартирный обход </a:t>
            </a:r>
            <a:r>
              <a:rPr lang="ru-RU" sz="2500" dirty="0">
                <a:solidFill>
                  <a:srgbClr val="000000"/>
                </a:solidFill>
                <a:latin typeface="ProximaNova-Regular"/>
              </a:rPr>
              <a:t>(вести </a:t>
            </a:r>
            <a:r>
              <a:rPr lang="ru-RU" sz="2500" dirty="0" smtClean="0">
                <a:solidFill>
                  <a:srgbClr val="000000"/>
                </a:solidFill>
                <a:latin typeface="ProximaNova-Regular"/>
              </a:rPr>
              <a:t>информационно-разъяснительную деятельность</a:t>
            </a:r>
            <a:r>
              <a:rPr lang="ru-RU" sz="2500" dirty="0">
                <a:solidFill>
                  <a:srgbClr val="000000"/>
                </a:solidFill>
                <a:latin typeface="ProximaNova-Regular"/>
              </a:rPr>
              <a:t>) в период </a:t>
            </a:r>
            <a:r>
              <a:rPr lang="ru-RU" sz="2500" b="1" dirty="0" smtClean="0">
                <a:solidFill>
                  <a:srgbClr val="4077BB"/>
                </a:solidFill>
                <a:latin typeface="ProximaNova-Bold"/>
              </a:rPr>
              <a:t>17 февраля по 7 марта </a:t>
            </a:r>
            <a:r>
              <a:rPr lang="ru-RU" sz="2500" dirty="0" smtClean="0">
                <a:solidFill>
                  <a:srgbClr val="000000"/>
                </a:solidFill>
                <a:latin typeface="ProximaNova-Regular"/>
              </a:rPr>
              <a:t>с </a:t>
            </a:r>
            <a:r>
              <a:rPr lang="ru-RU" sz="2500" dirty="0">
                <a:solidFill>
                  <a:srgbClr val="000000"/>
                </a:solidFill>
                <a:latin typeface="ProximaNova-Regular"/>
              </a:rPr>
              <a:t>охватом всех домохозяйств.</a:t>
            </a:r>
          </a:p>
          <a:p>
            <a:r>
              <a:rPr lang="ru-RU" sz="2500" b="1" dirty="0">
                <a:solidFill>
                  <a:srgbClr val="4077BB"/>
                </a:solidFill>
                <a:latin typeface="ProximaNova-Bold"/>
              </a:rPr>
              <a:t>Информирование </a:t>
            </a:r>
            <a:r>
              <a:rPr lang="ru-RU" sz="2500" dirty="0">
                <a:solidFill>
                  <a:srgbClr val="000000"/>
                </a:solidFill>
                <a:latin typeface="ProximaNova-Regular"/>
              </a:rPr>
              <a:t>в рамках закрепленного УИК </a:t>
            </a:r>
            <a:r>
              <a:rPr lang="ru-RU" sz="2500" b="1" dirty="0">
                <a:solidFill>
                  <a:srgbClr val="4077BB"/>
                </a:solidFill>
                <a:latin typeface="ProximaNova-Bold"/>
              </a:rPr>
              <a:t>проводится по </a:t>
            </a:r>
            <a:r>
              <a:rPr lang="ru-RU" sz="2500" b="1" dirty="0" smtClean="0">
                <a:solidFill>
                  <a:srgbClr val="4077BB"/>
                </a:solidFill>
                <a:latin typeface="ProximaNova-Bold"/>
              </a:rPr>
              <a:t>месту жительства </a:t>
            </a:r>
            <a:r>
              <a:rPr lang="ru-RU" sz="2500" dirty="0">
                <a:solidFill>
                  <a:srgbClr val="000000"/>
                </a:solidFill>
                <a:latin typeface="ProximaNova-Regular"/>
              </a:rPr>
              <a:t>избирателя методом личной </a:t>
            </a:r>
            <a:r>
              <a:rPr lang="ru-RU" sz="2500" dirty="0" smtClean="0">
                <a:solidFill>
                  <a:srgbClr val="000000"/>
                </a:solidFill>
                <a:latin typeface="ProximaNova-Regular"/>
              </a:rPr>
              <a:t>беседы.</a:t>
            </a:r>
          </a:p>
          <a:p>
            <a:r>
              <a:rPr lang="ru-RU" sz="2500" dirty="0" smtClean="0">
                <a:solidFill>
                  <a:srgbClr val="000000"/>
                </a:solidFill>
                <a:latin typeface="ProximaNova-Regular"/>
              </a:rPr>
              <a:t>Не </a:t>
            </a:r>
            <a:r>
              <a:rPr lang="ru-RU" sz="2500" dirty="0">
                <a:solidFill>
                  <a:srgbClr val="000000"/>
                </a:solidFill>
                <a:latin typeface="ProximaNova-Regular"/>
              </a:rPr>
              <a:t>на рабочем месте, не </a:t>
            </a:r>
            <a:r>
              <a:rPr lang="ru-RU" sz="2500" dirty="0" smtClean="0">
                <a:solidFill>
                  <a:srgbClr val="000000"/>
                </a:solidFill>
                <a:latin typeface="ProximaNova-Regular"/>
              </a:rPr>
              <a:t>во дворе</a:t>
            </a:r>
            <a:r>
              <a:rPr lang="ru-RU" sz="2500" dirty="0">
                <a:solidFill>
                  <a:srgbClr val="000000"/>
                </a:solidFill>
                <a:latin typeface="ProximaNova-Regular"/>
              </a:rPr>
              <a:t>, не по телефону. Встречу на рабочем месте или беседу по телефону </a:t>
            </a:r>
            <a:r>
              <a:rPr lang="ru-RU" sz="2500" dirty="0" smtClean="0">
                <a:solidFill>
                  <a:srgbClr val="000000"/>
                </a:solidFill>
                <a:latin typeface="ProximaNova-Regular"/>
              </a:rPr>
              <a:t>можно использовать </a:t>
            </a:r>
            <a:r>
              <a:rPr lang="ru-RU" sz="2500" dirty="0">
                <a:solidFill>
                  <a:srgbClr val="000000"/>
                </a:solidFill>
                <a:latin typeface="ProximaNova-Regular"/>
              </a:rPr>
              <a:t>для того, чтобы предупредить об обходе.</a:t>
            </a:r>
            <a:endParaRPr lang="ru-RU" sz="25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913047" y="5544666"/>
            <a:ext cx="9649071" cy="13522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Специально разработанное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проведения информирования </a:t>
            </a:r>
            <a:r>
              <a:rPr lang="ru-RU" b="1" dirty="0" smtClean="0">
                <a:solidFill>
                  <a:srgbClr val="FF0000"/>
                </a:solidFill>
              </a:rPr>
              <a:t>мобильное приложение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дает возможность уточнить данные и внести ответы избирателя.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Приложение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сделано </a:t>
            </a:r>
            <a:r>
              <a:rPr lang="ru-RU" b="1" dirty="0">
                <a:solidFill>
                  <a:srgbClr val="FF0000"/>
                </a:solidFill>
              </a:rPr>
              <a:t>для </a:t>
            </a:r>
            <a:r>
              <a:rPr lang="ru-RU" b="1" dirty="0" smtClean="0">
                <a:solidFill>
                  <a:srgbClr val="FF0000"/>
                </a:solidFill>
              </a:rPr>
              <a:t>облегчения работы </a:t>
            </a:r>
            <a:r>
              <a:rPr lang="ru-RU" b="1" dirty="0">
                <a:solidFill>
                  <a:srgbClr val="FF0000"/>
                </a:solidFill>
              </a:rPr>
              <a:t>обходчиков </a:t>
            </a:r>
            <a:r>
              <a:rPr lang="ru-RU" dirty="0">
                <a:solidFill>
                  <a:srgbClr val="FF0000"/>
                </a:solidFill>
              </a:rPr>
              <a:t>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позволяет исключить работу 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бумажными документами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58" y="195097"/>
            <a:ext cx="2523494" cy="142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496973"/>
      </p:ext>
    </p:extLst>
  </p:cSld>
  <p:clrMapOvr>
    <a:masterClrMapping/>
  </p:clrMapOvr>
  <p:transition spd="slow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07" y="320990"/>
            <a:ext cx="9721215" cy="1200150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ЧТО ПОНАДОБИТСЯ С СОБОЙ</a:t>
            </a: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l="22340" t="25073" r="10330" b="9041"/>
          <a:stretch/>
        </p:blipFill>
        <p:spPr bwMode="auto">
          <a:xfrm>
            <a:off x="504131" y="1368203"/>
            <a:ext cx="9956886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71" y="244182"/>
            <a:ext cx="2396046" cy="135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74868"/>
      </p:ext>
    </p:extLst>
  </p:cSld>
  <p:clrMapOvr>
    <a:masterClrMapping/>
  </p:clrMapOvr>
  <p:transition spd="slow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91" y="216074"/>
            <a:ext cx="4032448" cy="417646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ЭКИПИРОВКА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ОБХОДЧИКА</a:t>
            </a:r>
            <a:endParaRPr lang="ru-RU" sz="4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5" y="5688682"/>
            <a:ext cx="2019438" cy="114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721751"/>
              </p:ext>
            </p:extLst>
          </p:nvPr>
        </p:nvGraphicFramePr>
        <p:xfrm>
          <a:off x="4320555" y="144066"/>
          <a:ext cx="5544616" cy="6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4" imgW="5667139" imgH="8019880" progId="Acrobat.Document.DC">
                  <p:embed/>
                </p:oleObj>
              </mc:Choice>
              <mc:Fallback>
                <p:oleObj name="Acrobat Document" r:id="rId4" imgW="5667139" imgH="80198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20555" y="144066"/>
                        <a:ext cx="5544616" cy="68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049582"/>
      </p:ext>
    </p:extLst>
  </p:cSld>
  <p:clrMapOvr>
    <a:masterClrMapping/>
  </p:clrMapOvr>
  <p:transition spd="slow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115" y="216074"/>
            <a:ext cx="9721215" cy="1200150"/>
          </a:xfrm>
        </p:spPr>
        <p:txBody>
          <a:bodyPr>
            <a:noAutofit/>
          </a:bodyPr>
          <a:lstStyle/>
          <a:p>
            <a:pPr algn="l"/>
            <a:r>
              <a:rPr lang="ru-RU" sz="44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КАК ОБХОДЧИКУ</a:t>
            </a:r>
            <a:br>
              <a:rPr lang="ru-RU" sz="4400" dirty="0">
                <a:solidFill>
                  <a:srgbClr val="C00000"/>
                </a:solidFill>
                <a:latin typeface="Franklin Gothic Heavy" panose="020B0903020102020204" pitchFamily="34" charset="0"/>
              </a:rPr>
            </a:br>
            <a:r>
              <a:rPr lang="ru-RU" sz="44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ПОДГОТОВИТЬСЯ К РАБОТЕ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39" y="1584226"/>
            <a:ext cx="9901168" cy="417646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Перед началом работы </a:t>
            </a:r>
            <a:r>
              <a:rPr lang="ru-RU" sz="2200" b="1" dirty="0">
                <a:solidFill>
                  <a:srgbClr val="4077BB"/>
                </a:solidFill>
                <a:latin typeface="ProximaNova-Bold"/>
              </a:rPr>
              <a:t>зарядите ваше устройство </a:t>
            </a: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с </a:t>
            </a:r>
            <a:r>
              <a:rPr lang="ru-RU" sz="2200" dirty="0" smtClean="0">
                <a:solidFill>
                  <a:srgbClr val="000000"/>
                </a:solidFill>
                <a:latin typeface="ProximaNova-Regular"/>
              </a:rPr>
              <a:t>установленным мобильным </a:t>
            </a: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приложением, при наличии </a:t>
            </a:r>
            <a:r>
              <a:rPr lang="ru-RU" sz="2200" b="1" dirty="0">
                <a:solidFill>
                  <a:srgbClr val="4077BB"/>
                </a:solidFill>
                <a:latin typeface="ProximaNova-Bold"/>
              </a:rPr>
              <a:t>возьмите </a:t>
            </a: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с </a:t>
            </a:r>
            <a:r>
              <a:rPr lang="ru-RU" sz="2200" dirty="0" smtClean="0">
                <a:solidFill>
                  <a:srgbClr val="000000"/>
                </a:solidFill>
                <a:latin typeface="ProximaNova-Regular"/>
              </a:rPr>
              <a:t>собой </a:t>
            </a:r>
            <a:r>
              <a:rPr lang="ru-RU" sz="2200" b="1" dirty="0" smtClean="0">
                <a:solidFill>
                  <a:srgbClr val="4077BB"/>
                </a:solidFill>
                <a:latin typeface="ProximaNova-Bold"/>
              </a:rPr>
              <a:t>внешний </a:t>
            </a:r>
            <a:r>
              <a:rPr lang="ru-RU" sz="2200" b="1" dirty="0">
                <a:solidFill>
                  <a:srgbClr val="4077BB"/>
                </a:solidFill>
                <a:latin typeface="ProximaNova-Bold"/>
              </a:rPr>
              <a:t>аккумулятор </a:t>
            </a: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и провод для зарядки </a:t>
            </a:r>
            <a:r>
              <a:rPr lang="ru-RU" sz="2200" dirty="0" smtClean="0">
                <a:solidFill>
                  <a:srgbClr val="000000"/>
                </a:solidFill>
                <a:latin typeface="ProximaNova-Regular"/>
              </a:rPr>
              <a:t>устройства, будьте </a:t>
            </a: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готовы предъявить удостоверение и паспорт.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Все информационные материалы </a:t>
            </a:r>
            <a:r>
              <a:rPr lang="ru-RU" sz="2200" dirty="0" smtClean="0">
                <a:solidFill>
                  <a:srgbClr val="000000"/>
                </a:solidFill>
                <a:latin typeface="ProximaNova-Regular"/>
              </a:rPr>
              <a:t>должны </a:t>
            </a: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аккуратно храниться в закрытой и твердой сумке или папке.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Во время работы </a:t>
            </a:r>
            <a:r>
              <a:rPr lang="ru-RU" sz="2200" b="1" dirty="0">
                <a:solidFill>
                  <a:srgbClr val="4077BB"/>
                </a:solidFill>
                <a:latin typeface="ProximaNova-Bold"/>
              </a:rPr>
              <a:t>одежда и обувь </a:t>
            </a: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должны быть </a:t>
            </a:r>
            <a:r>
              <a:rPr lang="ru-RU" sz="2200" b="1" dirty="0" smtClean="0">
                <a:solidFill>
                  <a:srgbClr val="4077BB"/>
                </a:solidFill>
                <a:latin typeface="ProximaNova-Bold"/>
              </a:rPr>
              <a:t>удобными и </a:t>
            </a:r>
            <a:r>
              <a:rPr lang="ru-RU" sz="2200" b="1" dirty="0">
                <a:solidFill>
                  <a:srgbClr val="4077BB"/>
                </a:solidFill>
                <a:latin typeface="ProximaNova-Bold"/>
              </a:rPr>
              <a:t>практичными</a:t>
            </a: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, в соответствии с погодными </a:t>
            </a:r>
            <a:r>
              <a:rPr lang="ru-RU" sz="2200" dirty="0" smtClean="0">
                <a:solidFill>
                  <a:srgbClr val="000000"/>
                </a:solidFill>
                <a:latin typeface="ProximaNova-Regular"/>
              </a:rPr>
              <a:t>условиями, аккуратными </a:t>
            </a: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и сдержанными, </a:t>
            </a:r>
            <a:r>
              <a:rPr lang="ru-RU" sz="2200" dirty="0" err="1">
                <a:solidFill>
                  <a:srgbClr val="000000"/>
                </a:solidFill>
                <a:latin typeface="ProximaNova-Regular"/>
              </a:rPr>
              <a:t>невызывающими</a:t>
            </a: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4077BB"/>
                </a:solidFill>
                <a:latin typeface="ProximaNova-Bold"/>
              </a:rPr>
              <a:t>Планируйте свою работу</a:t>
            </a: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, рассчитывайте свои силы. </a:t>
            </a:r>
            <a:r>
              <a:rPr lang="ru-RU" sz="2200" dirty="0" smtClean="0">
                <a:solidFill>
                  <a:srgbClr val="000000"/>
                </a:solidFill>
                <a:latin typeface="ProximaNova-Regular"/>
              </a:rPr>
              <a:t>Распределите объем </a:t>
            </a: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работы </a:t>
            </a:r>
            <a:r>
              <a:rPr lang="ru-RU" sz="2200" b="1" dirty="0">
                <a:solidFill>
                  <a:srgbClr val="4077BB"/>
                </a:solidFill>
                <a:latin typeface="ProximaNova-Bold"/>
              </a:rPr>
              <a:t>на весь период</a:t>
            </a: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, а не на последнюю неделю.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4077BB"/>
                </a:solidFill>
                <a:latin typeface="ProximaNova-Bold"/>
              </a:rPr>
              <a:t>Изучите </a:t>
            </a: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раздаточные материалы, </a:t>
            </a:r>
            <a:r>
              <a:rPr lang="ru-RU" sz="2200" b="1" dirty="0">
                <a:solidFill>
                  <a:srgbClr val="4077BB"/>
                </a:solidFill>
                <a:latin typeface="ProximaNova-Bold"/>
              </a:rPr>
              <a:t>потренируйтесь </a:t>
            </a: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работать в </a:t>
            </a:r>
            <a:r>
              <a:rPr lang="ru-RU" sz="2200" dirty="0" smtClean="0">
                <a:solidFill>
                  <a:srgbClr val="000000"/>
                </a:solidFill>
                <a:latin typeface="ProximaNova-Regular"/>
              </a:rPr>
              <a:t>приложении и </a:t>
            </a: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несколько раз пройдите анкету самостоятельно. Изучите правила </a:t>
            </a:r>
            <a:r>
              <a:rPr lang="ru-RU" sz="2200" dirty="0" smtClean="0">
                <a:solidFill>
                  <a:srgbClr val="000000"/>
                </a:solidFill>
                <a:latin typeface="ProximaNova-Regular"/>
              </a:rPr>
              <a:t>заполнения заявлений </a:t>
            </a:r>
            <a:r>
              <a:rPr lang="ru-RU" sz="2200" dirty="0">
                <a:solidFill>
                  <a:srgbClr val="000000"/>
                </a:solidFill>
                <a:latin typeface="ProximaNova-Regular"/>
              </a:rPr>
              <a:t>и заявок: голосование на дому, механизм «Мобильный избиратель».</a:t>
            </a:r>
            <a:endParaRPr lang="ru-RU" sz="22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58" y="195097"/>
            <a:ext cx="2523494" cy="142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984469"/>
      </p:ext>
    </p:extLst>
  </p:cSld>
  <p:clrMapOvr>
    <a:masterClrMapping/>
  </p:clrMapOvr>
  <p:transition spd="slow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5400" dirty="0">
                <a:solidFill>
                  <a:srgbClr val="4077BB"/>
                </a:solidFill>
                <a:latin typeface="Franklin Gothic Medium" panose="020B0603020102020204" pitchFamily="34" charset="0"/>
              </a:rPr>
              <a:t>ПРОВЕДЕНИЕ ОБХОДА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7" y="1584226"/>
            <a:ext cx="982916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Предпочтительное время обхода: в рабочие дни —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3F76BC"/>
                </a:solidFill>
                <a:latin typeface="ProximaNova-Bold"/>
              </a:rPr>
              <a:t>с 17 до 20 часов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, в выходные дни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- </a:t>
            </a:r>
            <a:r>
              <a:rPr lang="ru-RU" sz="2800" b="1" dirty="0" smtClean="0">
                <a:solidFill>
                  <a:srgbClr val="3F76BC"/>
                </a:solidFill>
                <a:latin typeface="ProximaNova-Bold"/>
              </a:rPr>
              <a:t>не </a:t>
            </a:r>
            <a:r>
              <a:rPr lang="ru-RU" sz="2800" b="1" dirty="0">
                <a:solidFill>
                  <a:srgbClr val="3F76BC"/>
                </a:solidFill>
                <a:latin typeface="ProximaNova-Bold"/>
              </a:rPr>
              <a:t>ранее 10 часов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, не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ходите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слишком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рано и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слишком поздно. </a:t>
            </a:r>
            <a:endParaRPr lang="ru-RU" sz="2800" dirty="0" smtClean="0">
              <a:solidFill>
                <a:srgbClr val="000000"/>
              </a:solidFill>
              <a:latin typeface="ProximaNova-Regular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многоквартирных домах обход удобнее </a:t>
            </a:r>
            <a:r>
              <a:rPr lang="ru-RU" sz="2800" b="1" dirty="0" smtClean="0">
                <a:solidFill>
                  <a:srgbClr val="3F76BC"/>
                </a:solidFill>
                <a:latin typeface="ProximaNova-Bold"/>
              </a:rPr>
              <a:t>начинать с </a:t>
            </a:r>
            <a:r>
              <a:rPr lang="ru-RU" sz="2800" b="1" dirty="0">
                <a:solidFill>
                  <a:srgbClr val="3F76BC"/>
                </a:solidFill>
                <a:latin typeface="ProximaNova-Bold"/>
              </a:rPr>
              <a:t>верхних этажей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и спускаться на нижние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этажи по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лестнице. В целях безопасности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рекомендуем </a:t>
            </a:r>
            <a:r>
              <a:rPr lang="ru-RU" sz="2800" b="1" dirty="0" smtClean="0">
                <a:solidFill>
                  <a:srgbClr val="3F76BC"/>
                </a:solidFill>
                <a:latin typeface="ProximaNova-Bold"/>
              </a:rPr>
              <a:t>работать </a:t>
            </a:r>
            <a:r>
              <a:rPr lang="ru-RU" sz="2800" b="1" dirty="0">
                <a:solidFill>
                  <a:srgbClr val="3F76BC"/>
                </a:solidFill>
                <a:latin typeface="ProximaNova-Bold"/>
              </a:rPr>
              <a:t>парами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, но стучаться или звонить в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дверь и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беседовать с избирателем лучше одному.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Возможен вариант звонков во все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квартиры на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этаже. Если лестничная площадка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позволяет, то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можно работать одновременно на одном этаже.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Если площадка маленькая, то лучше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работать по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одному на разных этажах, поддерживая </a:t>
            </a:r>
            <a:r>
              <a:rPr lang="ru-RU" sz="2800" dirty="0" smtClean="0">
                <a:solidFill>
                  <a:srgbClr val="000000"/>
                </a:solidFill>
                <a:latin typeface="ProximaNova-Regular"/>
              </a:rPr>
              <a:t>связь друг </a:t>
            </a:r>
            <a:r>
              <a:rPr lang="ru-RU" sz="2800" dirty="0">
                <a:solidFill>
                  <a:srgbClr val="000000"/>
                </a:solidFill>
                <a:latin typeface="ProximaNova-Regular"/>
              </a:rPr>
              <a:t>с другом.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58" y="195097"/>
            <a:ext cx="2523494" cy="142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571603"/>
      </p:ext>
    </p:extLst>
  </p:cSld>
  <p:clrMapOvr>
    <a:masterClrMapping/>
  </p:clrMapOvr>
  <p:transition spd="slow">
    <p:strips dir="r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</TotalTime>
  <Words>1169</Words>
  <Application>Microsoft Office PowerPoint</Application>
  <PresentationFormat>Произвольный</PresentationFormat>
  <Paragraphs>116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Arial</vt:lpstr>
      <vt:lpstr>Calibri</vt:lpstr>
      <vt:lpstr>Franklin Gothic Demi Cond</vt:lpstr>
      <vt:lpstr>Franklin Gothic Heavy</vt:lpstr>
      <vt:lpstr>Franklin Gothic Medium</vt:lpstr>
      <vt:lpstr>Franklin Gothic Medium Cond</vt:lpstr>
      <vt:lpstr>Montserrat-LightItalic</vt:lpstr>
      <vt:lpstr>MullerBlack</vt:lpstr>
      <vt:lpstr>ProximaNova-Bold</vt:lpstr>
      <vt:lpstr>ProximaNova-Regular</vt:lpstr>
      <vt:lpstr>Times New Roman</vt:lpstr>
      <vt:lpstr>Wingdings</vt:lpstr>
      <vt:lpstr>Тема Office</vt:lpstr>
      <vt:lpstr>Acrobat Document</vt:lpstr>
      <vt:lpstr>Презентация PowerPoint</vt:lpstr>
      <vt:lpstr>   «ИнформУИК» – проект адресной информационно-разъяснительной работы методом поквартирного (подомового) обхода с использованием мобильного приложения и формализованной анкеты</vt:lpstr>
      <vt:lpstr> Информационно-разъяснительная деятельность  Цель: Дойти до каждого избирателя и рассказать о предстоящих выборах     </vt:lpstr>
      <vt:lpstr>МОБИЛЬНОЕ ПРИЛОЖЕНИЕ</vt:lpstr>
      <vt:lpstr>ДЛЯ ОБХОДЧИКОВ ЧТО НУЖНО ДЕЛАТЬ</vt:lpstr>
      <vt:lpstr>ЧТО ПОНАДОБИТСЯ С СОБОЙ</vt:lpstr>
      <vt:lpstr>ЭКИПИРОВКА ОБХОДЧИКА</vt:lpstr>
      <vt:lpstr>КАК ОБХОДЧИКУ ПОДГОТОВИТЬСЯ К РАБОТЕ</vt:lpstr>
      <vt:lpstr>ПРОВЕДЕНИЕ ОБХОДА</vt:lpstr>
      <vt:lpstr>ПРОВЕДЕНИЕ ОБХОДА</vt:lpstr>
      <vt:lpstr>КАК ПОПАСТЬ В КВАРТИРУ</vt:lpstr>
      <vt:lpstr>КАК ПОПАСТЬ В КВАРТИРУ</vt:lpstr>
      <vt:lpstr>КАК ВЕСТИ РАЗГОВОР</vt:lpstr>
      <vt:lpstr>КАК ВЕСТИ РАЗГОВОР</vt:lpstr>
      <vt:lpstr>Презентация PowerPoint</vt:lpstr>
      <vt:lpstr>ЕСЛИ ИЗБИРАТЕЛЬ НЕ НАСТРОЕН НА РАЗГОВОР</vt:lpstr>
      <vt:lpstr>БЕЗОПАСНОСТЬ!!!</vt:lpstr>
      <vt:lpstr>БЕЗОПАСНОСТЬ!!!</vt:lpstr>
      <vt:lpstr>Презентация PowerPoint</vt:lpstr>
      <vt:lpstr>ДОПОЛНИТЕЛЬНАЯ ОПЛАТА ТРУДА  (ВОЗНАГРАЖДЕНИЕ) Федеральный бюджет</vt:lpstr>
      <vt:lpstr>Презентация PowerPoint</vt:lpstr>
      <vt:lpstr>ОСНОВНЫЕ ЭТАПЫ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Сардана Б. Алексеева</cp:lastModifiedBy>
  <cp:revision>116</cp:revision>
  <cp:lastPrinted>2024-02-09T01:27:14Z</cp:lastPrinted>
  <dcterms:created xsi:type="dcterms:W3CDTF">2018-11-30T06:41:49Z</dcterms:created>
  <dcterms:modified xsi:type="dcterms:W3CDTF">2024-02-09T11:25:51Z</dcterms:modified>
</cp:coreProperties>
</file>