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78" r:id="rId2"/>
    <p:sldId id="257" r:id="rId3"/>
    <p:sldId id="283" r:id="rId4"/>
    <p:sldId id="275" r:id="rId5"/>
    <p:sldId id="291" r:id="rId6"/>
    <p:sldId id="276" r:id="rId7"/>
    <p:sldId id="295" r:id="rId8"/>
    <p:sldId id="277" r:id="rId9"/>
    <p:sldId id="280" r:id="rId10"/>
    <p:sldId id="260" r:id="rId11"/>
    <p:sldId id="296" r:id="rId12"/>
    <p:sldId id="268" r:id="rId13"/>
    <p:sldId id="261" r:id="rId14"/>
    <p:sldId id="263" r:id="rId15"/>
    <p:sldId id="270" r:id="rId16"/>
    <p:sldId id="271" r:id="rId17"/>
    <p:sldId id="285" r:id="rId18"/>
    <p:sldId id="286" r:id="rId19"/>
    <p:sldId id="266" r:id="rId20"/>
    <p:sldId id="288" r:id="rId21"/>
    <p:sldId id="272" r:id="rId22"/>
    <p:sldId id="287" r:id="rId23"/>
    <p:sldId id="284" r:id="rId24"/>
    <p:sldId id="289" r:id="rId25"/>
    <p:sldId id="292" r:id="rId26"/>
    <p:sldId id="290" r:id="rId27"/>
  </p:sldIdLst>
  <p:sldSz cx="12192000" cy="6858000"/>
  <p:notesSz cx="6797675" cy="9928225"/>
  <p:defaultTextStyle>
    <a:defPPr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B4B77-92A8-4974-A692-42FA5825A187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ECBE7-4487-4615-A10C-5FECAADA1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1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ктор сле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9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ктор в центр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87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Лектор справ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51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Без лектор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13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7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2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2151" y="1515761"/>
            <a:ext cx="10091351" cy="289148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Тема: «Составление, уточнение и использование списков избирателей на выборах Президента РФ»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16843" y="744521"/>
            <a:ext cx="6639698" cy="11089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</a:t>
            </a:r>
            <a:r>
              <a:rPr lang="ru-RU" dirty="0">
                <a:solidFill>
                  <a:schemeClr val="tx1"/>
                </a:solidFill>
              </a:rPr>
              <a:t>Р</a:t>
            </a:r>
            <a:r>
              <a:rPr lang="ru-RU" dirty="0" smtClean="0">
                <a:solidFill>
                  <a:schemeClr val="tx1"/>
                </a:solidFill>
              </a:rPr>
              <a:t>ешение УИК о включении в список избирателей по поданным заявлениям принимается на основании сведений руководителя организации, в которой избиратель временно пребывает.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16843" y="4337958"/>
            <a:ext cx="6639698" cy="9308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Руководитель до последнего дня голосования ежедневно уточняет эти сведения (письменно)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702376" y="229859"/>
            <a:ext cx="1046205" cy="4609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801231" y="1923068"/>
            <a:ext cx="1046205" cy="4609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484" y="2428810"/>
            <a:ext cx="6639698" cy="1293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Руководитель организации сведения об избирателях представляет в УИК </a:t>
            </a:r>
            <a:r>
              <a:rPr lang="ru-RU" b="1" dirty="0" smtClean="0">
                <a:solidFill>
                  <a:srgbClr val="FF0000"/>
                </a:solidFill>
              </a:rPr>
              <a:t>не позднее 13 марта 2024 г. </a:t>
            </a:r>
            <a:r>
              <a:rPr lang="ru-RU" i="1" dirty="0" smtClean="0">
                <a:solidFill>
                  <a:schemeClr val="tx1"/>
                </a:solidFill>
              </a:rPr>
              <a:t>(форма приведена в приложении 5 Инструкции)  </a:t>
            </a:r>
            <a:r>
              <a:rPr lang="ru-RU" b="1" dirty="0" smtClean="0">
                <a:solidFill>
                  <a:srgbClr val="00B0F0"/>
                </a:solidFill>
              </a:rPr>
              <a:t>+ личные заявления избирателей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813589" y="3803736"/>
            <a:ext cx="1046205" cy="4609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6138" y="5616295"/>
            <a:ext cx="10808043" cy="601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Информация о включении избирателя в список избирателей </a:t>
            </a:r>
            <a:r>
              <a:rPr lang="ru-RU" b="1" dirty="0" smtClean="0">
                <a:solidFill>
                  <a:schemeClr val="tx1"/>
                </a:solidFill>
              </a:rPr>
              <a:t>направляется в УИК по месту жительства избирателя по схеме: УИК &gt; в ТИК &gt; СА &gt; в КСА ГАС «Выборы»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8308" t="14270" r="7956" b="6208"/>
          <a:stretch/>
        </p:blipFill>
        <p:spPr bwMode="auto">
          <a:xfrm>
            <a:off x="1720215" y="484505"/>
            <a:ext cx="8751570" cy="5888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541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59028" y="518984"/>
            <a:ext cx="10906898" cy="83202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Избиратели, не имеющие регистрации по месту жительства в пределах Российской Федерации включаются в список избирателей в случаях: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9028" y="1581666"/>
            <a:ext cx="4876799" cy="2018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Подачи личного заявления </a:t>
            </a:r>
            <a:r>
              <a:rPr lang="ru-RU" b="1" dirty="0" smtClean="0">
                <a:solidFill>
                  <a:srgbClr val="00B0F0"/>
                </a:solidFill>
              </a:rPr>
              <a:t>в УИК, определенном решением ЦИК РС(Я), </a:t>
            </a:r>
            <a:r>
              <a:rPr lang="ru-RU" dirty="0" smtClean="0">
                <a:solidFill>
                  <a:schemeClr val="tx1"/>
                </a:solidFill>
              </a:rPr>
              <a:t>о включении в список избирателей в УИК </a:t>
            </a:r>
            <a:r>
              <a:rPr lang="ru-RU" b="1" dirty="0" smtClean="0">
                <a:solidFill>
                  <a:srgbClr val="FF0000"/>
                </a:solidFill>
              </a:rPr>
              <a:t>не позднее чем в дни голосования</a:t>
            </a:r>
            <a:r>
              <a:rPr lang="ru-RU" dirty="0" smtClean="0">
                <a:solidFill>
                  <a:schemeClr val="tx1"/>
                </a:solidFill>
              </a:rPr>
              <a:t> при предъявлении паспорта или документа, заменяющего паспорт гражданина РФ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50230" y="1581665"/>
            <a:ext cx="5115696" cy="20182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 случае подачи заявления о включении в список избирателей по месту нахождения на ином участке – </a:t>
            </a:r>
            <a:r>
              <a:rPr lang="ru-RU" b="1" dirty="0" smtClean="0">
                <a:solidFill>
                  <a:srgbClr val="FF0000"/>
                </a:solidFill>
              </a:rPr>
              <a:t>не включаются </a:t>
            </a:r>
            <a:r>
              <a:rPr lang="ru-RU" b="1" dirty="0" smtClean="0">
                <a:solidFill>
                  <a:srgbClr val="00B0F0"/>
                </a:solidFill>
              </a:rPr>
              <a:t>в список избирателей УИК, определенном ЦИК РС(Я)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8898721" y="3637006"/>
            <a:ext cx="218714" cy="2471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37253" y="3921212"/>
            <a:ext cx="7834185" cy="123567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позднее 14 марта </a:t>
            </a:r>
            <a:r>
              <a:rPr lang="ru-RU" dirty="0" smtClean="0">
                <a:solidFill>
                  <a:schemeClr val="tx1"/>
                </a:solidFill>
              </a:rPr>
              <a:t>– СА (ТИК)  формирует список избирателей, не имеющих регистрации по месту жительства в пределах РФ и подавших ЗМН, затем передает в определенную ЦИК РС(Я) комиссию, где голосует данная категория избирателей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798602" y="1342768"/>
            <a:ext cx="218714" cy="2471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898721" y="1305700"/>
            <a:ext cx="218714" cy="2471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093370" y="3632886"/>
            <a:ext cx="208208" cy="16640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10933467" y="3628768"/>
            <a:ext cx="187614" cy="16681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9114" y="5334002"/>
            <a:ext cx="10354962" cy="12974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Член УИК, который определен решением ЦИК РС(Я), перед тем как выдать бюллетень избирателю, не имеющему регистрацию по месту жительства  в пределах РФ – проверяет, не включен ли он в список, подавших ЗМН. Если да, то он </a:t>
            </a:r>
            <a:r>
              <a:rPr lang="ru-RU" b="1" dirty="0" smtClean="0">
                <a:solidFill>
                  <a:srgbClr val="FF0000"/>
                </a:solidFill>
              </a:rPr>
              <a:t>не может быть включен в список </a:t>
            </a:r>
            <a:r>
              <a:rPr lang="ru-RU" dirty="0" smtClean="0">
                <a:solidFill>
                  <a:schemeClr val="tx1"/>
                </a:solidFill>
              </a:rPr>
              <a:t>избирателей на участке, определенном ЦИК РС(Я)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64973" y="601363"/>
            <a:ext cx="10915135" cy="60136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ПОРЯДОК уточнения списков избирателей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74357" y="1458098"/>
            <a:ext cx="3385751" cy="20182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Список избирателей уточняется УИК в период после получения списка избирателей из ТИК и до окончания времени голосования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99686" y="1458098"/>
            <a:ext cx="3101545" cy="20182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УИК начинает работу </a:t>
            </a:r>
            <a:r>
              <a:rPr lang="ru-RU" b="1" dirty="0" smtClean="0">
                <a:solidFill>
                  <a:schemeClr val="tx1"/>
                </a:solidFill>
              </a:rPr>
              <a:t>по уточнению списка избирателей </a:t>
            </a:r>
            <a:r>
              <a:rPr lang="ru-RU" dirty="0" smtClean="0">
                <a:solidFill>
                  <a:schemeClr val="tx1"/>
                </a:solidFill>
              </a:rPr>
              <a:t>за </a:t>
            </a:r>
            <a:r>
              <a:rPr lang="ru-RU" u="sng" dirty="0" smtClean="0">
                <a:solidFill>
                  <a:schemeClr val="tx1"/>
                </a:solidFill>
              </a:rPr>
              <a:t>10 дней до последнего дня голосования</a:t>
            </a:r>
            <a:r>
              <a:rPr lang="ru-RU" dirty="0" smtClean="0">
                <a:solidFill>
                  <a:schemeClr val="tx1"/>
                </a:solidFill>
              </a:rPr>
              <a:t>, т.е.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с 6 марта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9027" y="1458098"/>
            <a:ext cx="3101545" cy="20182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При проведении досрочного голосования за </a:t>
            </a:r>
            <a:r>
              <a:rPr lang="ru-RU" u="sng" dirty="0" smtClean="0">
                <a:solidFill>
                  <a:schemeClr val="tx1"/>
                </a:solidFill>
              </a:rPr>
              <a:t>21 день до последнего дня голосования</a:t>
            </a:r>
            <a:r>
              <a:rPr lang="ru-RU" dirty="0" smtClean="0">
                <a:solidFill>
                  <a:schemeClr val="tx1"/>
                </a:solidFill>
              </a:rPr>
              <a:t>, т.е.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с 25 февраля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809470" y="2224917"/>
            <a:ext cx="46955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4357" y="3756453"/>
            <a:ext cx="10606215" cy="286676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ТИК информируют: </a:t>
            </a:r>
            <a:r>
              <a:rPr lang="ru-RU" dirty="0" smtClean="0">
                <a:solidFill>
                  <a:schemeClr val="tx1"/>
                </a:solidFill>
              </a:rPr>
              <a:t>студентов, проживающих в общежитиях, жителей новостроек, которые еще не зарегистрированы по месту жительства по адресу этих жилых помещений, а также граждан, не имеющих регистрацию по месту жительства в пределах РФ </a:t>
            </a:r>
            <a:r>
              <a:rPr lang="ru-RU" b="1" dirty="0" smtClean="0">
                <a:solidFill>
                  <a:srgbClr val="00B0F0"/>
                </a:solidFill>
              </a:rPr>
              <a:t>о реализации ими права включения в список избирателей по месту нахождения.</a:t>
            </a:r>
          </a:p>
          <a:p>
            <a:pPr algn="ctr"/>
            <a:endParaRPr lang="ru-RU" b="1" dirty="0">
              <a:solidFill>
                <a:srgbClr val="00B0F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ВНИМАНИЕ: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студенты, проживающие в общежитиях имеют право проголосовать на избирательном участке по месту нахождения общежития, учебного заведения или на ином участке только в случае подачи ими ЗМН!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68412" y="140044"/>
            <a:ext cx="11129318" cy="609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СПИСОК избирателей уточняется на основании поступивших в УИК: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1878" y="1013253"/>
            <a:ext cx="1771134" cy="22983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 Официальных документов уполномоченных органов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13195" y="1027670"/>
            <a:ext cx="2400815" cy="1954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 </a:t>
            </a:r>
            <a:r>
              <a:rPr lang="ru-RU" dirty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аявления избирателя о включении его в список избирателей, об ошибке или неточности в сведениях о нем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3051" y="1019431"/>
            <a:ext cx="1804085" cy="14766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Сообщений избирателей об изменениях в сведениях об избирателях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9341" y="1013253"/>
            <a:ext cx="2446637" cy="14828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 </a:t>
            </a:r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ведений об избирателях, подавших ЗМН, или по месту </a:t>
            </a:r>
            <a:r>
              <a:rPr lang="ru-RU" dirty="0" err="1" smtClean="0">
                <a:solidFill>
                  <a:schemeClr val="tx1"/>
                </a:solidFill>
              </a:rPr>
              <a:t>вр.пребывания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96242" y="1027669"/>
            <a:ext cx="1560556" cy="3700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 </a:t>
            </a:r>
            <a:r>
              <a:rPr lang="ru-RU" sz="1800" dirty="0" smtClean="0">
                <a:solidFill>
                  <a:schemeClr val="tx1"/>
                </a:solidFill>
              </a:rPr>
              <a:t>личного письменного заявления избирателя о включении в список по месту временного пребывания – </a:t>
            </a:r>
            <a:r>
              <a:rPr lang="ru-RU" sz="1800" b="1" dirty="0" err="1" smtClean="0">
                <a:solidFill>
                  <a:srgbClr val="FF0000"/>
                </a:solidFill>
              </a:rPr>
              <a:t>доп.включается</a:t>
            </a:r>
            <a:r>
              <a:rPr lang="ru-RU" sz="1800" b="1" dirty="0" smtClean="0">
                <a:solidFill>
                  <a:srgbClr val="FF0000"/>
                </a:solidFill>
              </a:rPr>
              <a:t> в список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366837" y="774356"/>
            <a:ext cx="181232" cy="1977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1878" y="3566979"/>
            <a:ext cx="1705231" cy="15322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УИК</a:t>
            </a:r>
            <a:r>
              <a:rPr lang="ru-RU" dirty="0" smtClean="0">
                <a:solidFill>
                  <a:schemeClr val="tx1"/>
                </a:solidFill>
              </a:rPr>
              <a:t> вносит уточнения </a:t>
            </a:r>
            <a:r>
              <a:rPr lang="ru-RU" b="1" dirty="0" smtClean="0">
                <a:solidFill>
                  <a:schemeClr val="tx1"/>
                </a:solidFill>
              </a:rPr>
              <a:t>незамедлительно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28515" y="3245709"/>
            <a:ext cx="2400815" cy="130981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УИК</a:t>
            </a:r>
            <a:r>
              <a:rPr lang="ru-RU" dirty="0" smtClean="0">
                <a:solidFill>
                  <a:schemeClr val="tx1"/>
                </a:solidFill>
              </a:rPr>
              <a:t> рассматривается  </a:t>
            </a:r>
            <a:r>
              <a:rPr lang="ru-RU" b="1" dirty="0" smtClean="0">
                <a:solidFill>
                  <a:schemeClr val="tx1"/>
                </a:solidFill>
              </a:rPr>
              <a:t>в течение 24 ч.</a:t>
            </a:r>
            <a:r>
              <a:rPr lang="ru-RU" dirty="0" smtClean="0">
                <a:solidFill>
                  <a:schemeClr val="tx1"/>
                </a:solidFill>
              </a:rPr>
              <a:t>, в дни голосования – </a:t>
            </a:r>
            <a:r>
              <a:rPr lang="ru-RU" b="1" dirty="0" smtClean="0">
                <a:solidFill>
                  <a:schemeClr val="tx1"/>
                </a:solidFill>
              </a:rPr>
              <a:t>в течение 2 часов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9387" y="2759675"/>
            <a:ext cx="1804085" cy="269377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УИК </a:t>
            </a:r>
            <a:r>
              <a:rPr lang="ru-RU" u="sng" dirty="0" smtClean="0">
                <a:solidFill>
                  <a:schemeClr val="tx1"/>
                </a:solidFill>
              </a:rPr>
              <a:t>направляет запрос: </a:t>
            </a:r>
            <a:r>
              <a:rPr lang="ru-RU" dirty="0" smtClean="0">
                <a:solidFill>
                  <a:schemeClr val="tx1"/>
                </a:solidFill>
              </a:rPr>
              <a:t>главе администрации, в органы </a:t>
            </a:r>
            <a:r>
              <a:rPr lang="ru-RU" dirty="0" err="1" smtClean="0">
                <a:solidFill>
                  <a:schemeClr val="tx1"/>
                </a:solidFill>
              </a:rPr>
              <a:t>рег.учета</a:t>
            </a:r>
            <a:r>
              <a:rPr lang="ru-RU" dirty="0" smtClean="0">
                <a:solidFill>
                  <a:schemeClr val="tx1"/>
                </a:solidFill>
              </a:rPr>
              <a:t>,  в военкоматы, в суд </a:t>
            </a:r>
            <a:r>
              <a:rPr lang="ru-RU" u="sng" dirty="0" smtClean="0">
                <a:solidFill>
                  <a:schemeClr val="tx1"/>
                </a:solidFill>
              </a:rPr>
              <a:t>по их компетенции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89341" y="2759675"/>
            <a:ext cx="2504302" cy="38717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УИК :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</a:t>
            </a:r>
            <a:r>
              <a:rPr lang="ru-RU" sz="1600" b="1" dirty="0" smtClean="0">
                <a:solidFill>
                  <a:schemeClr val="tx1"/>
                </a:solidFill>
              </a:rPr>
              <a:t>реестра</a:t>
            </a:r>
            <a:r>
              <a:rPr lang="ru-RU" sz="1600" dirty="0" smtClean="0">
                <a:solidFill>
                  <a:schemeClr val="tx1"/>
                </a:solidFill>
              </a:rPr>
              <a:t> избирателей, подлежащих </a:t>
            </a:r>
            <a:r>
              <a:rPr lang="ru-RU" sz="1600" dirty="0" err="1" smtClean="0">
                <a:solidFill>
                  <a:schemeClr val="tx1"/>
                </a:solidFill>
              </a:rPr>
              <a:t>искл</a:t>
            </a:r>
            <a:r>
              <a:rPr lang="ru-RU" sz="1600" dirty="0" smtClean="0">
                <a:solidFill>
                  <a:schemeClr val="tx1"/>
                </a:solidFill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</a:rPr>
              <a:t>(исключается);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сведений из ТИК об избирателях, подавших ЗМН (в</a:t>
            </a:r>
            <a:r>
              <a:rPr lang="ru-RU" sz="1600" b="1" dirty="0" smtClean="0">
                <a:solidFill>
                  <a:schemeClr val="tx1"/>
                </a:solidFill>
              </a:rPr>
              <a:t> виде отдельной книги) – </a:t>
            </a:r>
            <a:r>
              <a:rPr lang="ru-RU" sz="1600" b="1" dirty="0" err="1" smtClean="0">
                <a:solidFill>
                  <a:srgbClr val="FF0000"/>
                </a:solidFill>
              </a:rPr>
              <a:t>доп.вкл.в</a:t>
            </a:r>
            <a:r>
              <a:rPr lang="ru-RU" sz="1600" b="1" dirty="0" smtClean="0">
                <a:solidFill>
                  <a:srgbClr val="FF0000"/>
                </a:solidFill>
              </a:rPr>
              <a:t> список</a:t>
            </a:r>
            <a:r>
              <a:rPr lang="ru-RU" sz="1600" dirty="0" smtClean="0">
                <a:solidFill>
                  <a:srgbClr val="FF0000"/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сведений </a:t>
            </a:r>
            <a:r>
              <a:rPr lang="ru-RU" sz="1600" dirty="0">
                <a:solidFill>
                  <a:schemeClr val="tx1"/>
                </a:solidFill>
              </a:rPr>
              <a:t>из ТИК о вкл. избирателей в СИ на </a:t>
            </a:r>
            <a:r>
              <a:rPr lang="ru-RU" sz="1600" dirty="0" err="1">
                <a:solidFill>
                  <a:schemeClr val="tx1"/>
                </a:solidFill>
              </a:rPr>
              <a:t>др.участке</a:t>
            </a:r>
            <a:r>
              <a:rPr lang="ru-RU" sz="1600" dirty="0">
                <a:solidFill>
                  <a:schemeClr val="tx1"/>
                </a:solidFill>
              </a:rPr>
              <a:t> по месту временного </a:t>
            </a:r>
            <a:r>
              <a:rPr lang="ru-RU" sz="1600" dirty="0" smtClean="0">
                <a:solidFill>
                  <a:schemeClr val="tx1"/>
                </a:solidFill>
              </a:rPr>
              <a:t>пребывания – </a:t>
            </a:r>
            <a:r>
              <a:rPr lang="ru-RU" sz="1600" b="1" dirty="0" smtClean="0">
                <a:solidFill>
                  <a:srgbClr val="FF0000"/>
                </a:solidFill>
              </a:rPr>
              <a:t>(исключается)</a:t>
            </a:r>
            <a:endParaRPr lang="ru-RU" sz="1600" b="1" dirty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813603" y="745526"/>
            <a:ext cx="181232" cy="1977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133071" y="774356"/>
            <a:ext cx="181232" cy="1977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8489221" y="782594"/>
            <a:ext cx="181232" cy="1977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0664140" y="774356"/>
            <a:ext cx="181232" cy="1977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334914" y="3330144"/>
            <a:ext cx="181232" cy="1977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760187" y="3015049"/>
            <a:ext cx="181232" cy="1977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133071" y="2543433"/>
            <a:ext cx="181232" cy="1977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527835" y="2529016"/>
            <a:ext cx="181232" cy="1977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738306" y="4588476"/>
            <a:ext cx="181232" cy="1977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53720" y="4819136"/>
            <a:ext cx="2575610" cy="181232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УИК проверяет: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 включен ли он на другом </a:t>
            </a:r>
            <a:r>
              <a:rPr lang="ru-RU" dirty="0" smtClean="0">
                <a:solidFill>
                  <a:schemeClr val="tx1"/>
                </a:solidFill>
              </a:rPr>
              <a:t>участке (</a:t>
            </a:r>
            <a:r>
              <a:rPr lang="ru-RU" dirty="0" smtClean="0">
                <a:solidFill>
                  <a:schemeClr val="tx1"/>
                </a:solidFill>
              </a:rPr>
              <a:t>по отметке в списке избирателей)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598" y="391299"/>
            <a:ext cx="10857471" cy="6137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дополнительный список включаются (во вкладные листы):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7242" y="1524000"/>
            <a:ext cx="3245709" cy="3344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Избиратели,</a:t>
            </a:r>
            <a:r>
              <a:rPr lang="ru-RU" dirty="0" smtClean="0">
                <a:solidFill>
                  <a:schemeClr val="tx1"/>
                </a:solidFill>
              </a:rPr>
              <a:t> находящиеся </a:t>
            </a:r>
            <a:r>
              <a:rPr lang="ru-RU" dirty="0" smtClean="0">
                <a:solidFill>
                  <a:srgbClr val="FF0000"/>
                </a:solidFill>
              </a:rPr>
              <a:t>в больницах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СИЗО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избиратели-</a:t>
            </a:r>
            <a:r>
              <a:rPr lang="ru-RU" dirty="0" err="1" smtClean="0">
                <a:solidFill>
                  <a:srgbClr val="FF0000"/>
                </a:solidFill>
              </a:rPr>
              <a:t>вахтовики</a:t>
            </a:r>
            <a:r>
              <a:rPr lang="ru-RU" dirty="0" smtClean="0">
                <a:solidFill>
                  <a:schemeClr val="tx1"/>
                </a:solidFill>
              </a:rPr>
              <a:t>, которые </a:t>
            </a:r>
            <a:r>
              <a:rPr lang="ru-RU" b="1" dirty="0" smtClean="0">
                <a:solidFill>
                  <a:schemeClr val="tx1"/>
                </a:solidFill>
              </a:rPr>
              <a:t>не имели возможности подать ЗМН </a:t>
            </a:r>
            <a:r>
              <a:rPr lang="ru-RU" dirty="0" smtClean="0">
                <a:solidFill>
                  <a:schemeClr val="tx1"/>
                </a:solidFill>
              </a:rPr>
              <a:t>и подавшие личные письменные заявления о включении в список избирателей по месту временного пребывания </a:t>
            </a:r>
            <a:r>
              <a:rPr lang="ru-RU" b="1" dirty="0" smtClean="0">
                <a:solidFill>
                  <a:srgbClr val="FF0000"/>
                </a:solidFill>
              </a:rPr>
              <a:t>до 14.00  часов 14 марта 2024 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86838" y="1524000"/>
            <a:ext cx="2667259" cy="3344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</a:t>
            </a:r>
            <a:r>
              <a:rPr lang="ru-RU" b="1" dirty="0" smtClean="0">
                <a:solidFill>
                  <a:schemeClr val="tx1"/>
                </a:solidFill>
              </a:rPr>
              <a:t>Избиратели, </a:t>
            </a:r>
            <a:r>
              <a:rPr lang="ru-RU" dirty="0" smtClean="0">
                <a:solidFill>
                  <a:schemeClr val="tx1"/>
                </a:solidFill>
              </a:rPr>
              <a:t>подавшие заявления о включении его в список избирателей, и </a:t>
            </a:r>
            <a:r>
              <a:rPr lang="ru-RU" b="1" dirty="0" smtClean="0">
                <a:solidFill>
                  <a:srgbClr val="FF0000"/>
                </a:solidFill>
              </a:rPr>
              <a:t>имеющие право быть включенным </a:t>
            </a:r>
            <a:r>
              <a:rPr lang="ru-RU" dirty="0" smtClean="0">
                <a:solidFill>
                  <a:schemeClr val="tx1"/>
                </a:solidFill>
              </a:rPr>
              <a:t>в список избирателей на данном участке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7896" y="1524000"/>
            <a:ext cx="3149173" cy="33445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  При обнаружении ошибки или неточности в персональных данных избирателя он </a:t>
            </a:r>
            <a:r>
              <a:rPr lang="ru-RU" b="1" u="sng" dirty="0" smtClean="0">
                <a:solidFill>
                  <a:schemeClr val="tx1"/>
                </a:solidFill>
              </a:rPr>
              <a:t>исключается из списка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b="1" dirty="0" smtClean="0">
                <a:solidFill>
                  <a:srgbClr val="FF0000"/>
                </a:solidFill>
              </a:rPr>
              <a:t>включается дополнительно </a:t>
            </a:r>
            <a:r>
              <a:rPr lang="ru-RU" dirty="0" smtClean="0">
                <a:solidFill>
                  <a:schemeClr val="tx1"/>
                </a:solidFill>
              </a:rPr>
              <a:t>в список с продолжением нумерации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073873" y="1233616"/>
            <a:ext cx="292445" cy="2018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63701" y="1233614"/>
            <a:ext cx="292445" cy="2018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9815382" y="1233614"/>
            <a:ext cx="292445" cy="20182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27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8140" y="175261"/>
            <a:ext cx="11384279" cy="44196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Исключение избирателя из списка избирателей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971" y="916176"/>
            <a:ext cx="4024801" cy="54541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1.Смерти или объявления решением суда умершим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2.Изменения  места жительства в случае выезда за пределы территории избирательного участка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3.Призыва на военную службу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4.Признания судом недееспособным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5.Отбывания наказания в местах лишения свободы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6.Выбытия избирателя из места временного пребывания – на основании сообщения руководителя организации, в которой избиратель временно пребывал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Примеры отметок в следующем слайде (строки с 1 по 6)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2173768" y="6394955"/>
            <a:ext cx="219332" cy="2743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10930" y="916177"/>
            <a:ext cx="3078590" cy="21945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Избиратель, </a:t>
            </a:r>
            <a:r>
              <a:rPr lang="ru-RU" u="sng" dirty="0" smtClean="0">
                <a:solidFill>
                  <a:schemeClr val="tx1"/>
                </a:solidFill>
              </a:rPr>
              <a:t>подавший ЗМН</a:t>
            </a:r>
            <a:r>
              <a:rPr lang="ru-RU" dirty="0" smtClean="0">
                <a:solidFill>
                  <a:schemeClr val="tx1"/>
                </a:solidFill>
              </a:rPr>
              <a:t>, и </a:t>
            </a:r>
            <a:r>
              <a:rPr lang="ru-RU" b="1" dirty="0" smtClean="0">
                <a:solidFill>
                  <a:srgbClr val="FF0000"/>
                </a:solidFill>
              </a:rPr>
              <a:t>включенный в Реестр </a:t>
            </a:r>
            <a:r>
              <a:rPr lang="ru-RU" dirty="0" smtClean="0">
                <a:solidFill>
                  <a:schemeClr val="tx1"/>
                </a:solidFill>
              </a:rPr>
              <a:t>избирателей, подлежащих исключению из списка избирателей по месту жительства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10930" y="3412524"/>
            <a:ext cx="1449964" cy="29577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Реестр передается из ТИК в УИК </a:t>
            </a:r>
            <a:r>
              <a:rPr lang="ru-RU" b="1" dirty="0" smtClean="0">
                <a:solidFill>
                  <a:srgbClr val="FF0000"/>
                </a:solidFill>
              </a:rPr>
              <a:t>14 марта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63603" y="3409693"/>
            <a:ext cx="1525917" cy="2960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Исключается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из списка </a:t>
            </a:r>
            <a:r>
              <a:rPr lang="ru-RU" dirty="0" smtClean="0">
                <a:solidFill>
                  <a:srgbClr val="FF0000"/>
                </a:solidFill>
              </a:rPr>
              <a:t>в день получения </a:t>
            </a:r>
            <a:r>
              <a:rPr lang="ru-RU" dirty="0" smtClean="0">
                <a:solidFill>
                  <a:schemeClr val="tx1"/>
                </a:solidFill>
              </a:rPr>
              <a:t>Реестра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(строка 7)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141641" y="671359"/>
            <a:ext cx="251459" cy="2209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50327" y="950904"/>
            <a:ext cx="1900985" cy="54194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случае поступления </a:t>
            </a:r>
            <a:r>
              <a:rPr lang="ru-RU" u="sng" dirty="0" smtClean="0">
                <a:solidFill>
                  <a:srgbClr val="FF0000"/>
                </a:solidFill>
              </a:rPr>
              <a:t>в УИК по месту нахождения</a:t>
            </a:r>
            <a:r>
              <a:rPr lang="ru-RU" dirty="0" smtClean="0">
                <a:solidFill>
                  <a:schemeClr val="tx1"/>
                </a:solidFill>
              </a:rPr>
              <a:t> из ТИК информации </a:t>
            </a:r>
            <a:r>
              <a:rPr lang="ru-RU" dirty="0" smtClean="0">
                <a:solidFill>
                  <a:srgbClr val="FF0000"/>
                </a:solidFill>
              </a:rPr>
              <a:t>о включении избирателя в список по м/жительства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(строка 9)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041214" y="671359"/>
            <a:ext cx="251459" cy="2209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575089" y="671359"/>
            <a:ext cx="251459" cy="2209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662603" y="3137934"/>
            <a:ext cx="251459" cy="2209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078477" y="3137934"/>
            <a:ext cx="251459" cy="2209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009911" y="950903"/>
            <a:ext cx="1630680" cy="5419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случае включения избирателя в список по месту временного пребывания (информация из ТИК при поступлении уведомления  от соответствующей ТИК 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(строка 10)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575089" y="6400975"/>
            <a:ext cx="219332" cy="2743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0715585" y="6404349"/>
            <a:ext cx="219332" cy="2743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697318" y="6404349"/>
            <a:ext cx="219332" cy="2743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8858" t="14789" r="7589" b="5521"/>
          <a:stretch/>
        </p:blipFill>
        <p:spPr bwMode="auto">
          <a:xfrm>
            <a:off x="1272540" y="449580"/>
            <a:ext cx="9730739" cy="586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467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8453" t="14959" r="8136" b="5481"/>
          <a:stretch/>
        </p:blipFill>
        <p:spPr bwMode="auto">
          <a:xfrm>
            <a:off x="638226" y="674061"/>
            <a:ext cx="10843260" cy="5844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8930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28800" y="457200"/>
            <a:ext cx="9506465" cy="61371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Порядок нумерации строк книг списка избирателей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2898" y="3122141"/>
            <a:ext cx="9168713" cy="22901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  Последовательная нумерация строк в следующем порядке:</a:t>
            </a: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	1.   Основной список избирателей           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    	2. </a:t>
            </a:r>
            <a:r>
              <a:rPr lang="ru-RU" sz="1800" dirty="0">
                <a:solidFill>
                  <a:schemeClr val="tx1"/>
                </a:solidFill>
              </a:rPr>
              <a:t>Сведения об избирателях, подавших ЗМН (в виде  Книги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              3. Вкладные листы списка избирателей для внесения сведений об избирателях, включаемых в список дополнительно               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 	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256637" y="3871784"/>
            <a:ext cx="650789" cy="1977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8705541" y="4168346"/>
            <a:ext cx="650789" cy="1977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28800" y="1425143"/>
            <a:ext cx="9010341" cy="12192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14 марта </a:t>
            </a:r>
            <a:r>
              <a:rPr lang="ru-RU" dirty="0" smtClean="0">
                <a:solidFill>
                  <a:schemeClr val="tx1"/>
                </a:solidFill>
              </a:rPr>
              <a:t>в книгу списка избирателей вносится нумерация  строк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3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75128" y="996780"/>
            <a:ext cx="10513218" cy="10050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Активное избирательное право на выборах Президента Российской Федерации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5128" y="2898056"/>
            <a:ext cx="101360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/>
              <a:t>Активным избирательным правом  обладают </a:t>
            </a:r>
            <a:r>
              <a:rPr lang="ru-RU" b="1" dirty="0" smtClean="0">
                <a:solidFill>
                  <a:srgbClr val="FF0000"/>
                </a:solidFill>
              </a:rPr>
              <a:t>все граждане Российской Федерации</a:t>
            </a:r>
            <a:r>
              <a:rPr lang="ru-RU" b="1" dirty="0" smtClean="0"/>
              <a:t>, достигшие на последний день голосования возраста 18 лет, не содержащиеся в местах лишения свободы по приговору суда и не признанные судом недееспособными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97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980" y="655320"/>
            <a:ext cx="10652760" cy="8305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СПИСОК избирателей после уточнения списка избирателей подписывается председателем и секретарем УИК с проставлением подписей на последнем (вкладном) листе </a:t>
            </a:r>
            <a:r>
              <a:rPr lang="ru-RU" b="1" dirty="0" smtClean="0">
                <a:solidFill>
                  <a:srgbClr val="FF0000"/>
                </a:solidFill>
              </a:rPr>
              <a:t>не позднее 18.00  часов 14 марта 2024 г.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Крест 2"/>
          <p:cNvSpPr/>
          <p:nvPr/>
        </p:nvSpPr>
        <p:spPr>
          <a:xfrm>
            <a:off x="7501890" y="2453640"/>
            <a:ext cx="335280" cy="350520"/>
          </a:xfrm>
          <a:prstGeom prst="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4420" y="2057400"/>
            <a:ext cx="6096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Указывается число избирателей, включенных в список избирателей на момент его подписания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84820" y="2057400"/>
            <a:ext cx="310896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дата внесения подписей и печать УИК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Крест 5"/>
          <p:cNvSpPr/>
          <p:nvPr/>
        </p:nvSpPr>
        <p:spPr>
          <a:xfrm>
            <a:off x="11414760" y="918210"/>
            <a:ext cx="335280" cy="361950"/>
          </a:xfrm>
          <a:prstGeom prst="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ест 6"/>
          <p:cNvSpPr/>
          <p:nvPr/>
        </p:nvSpPr>
        <p:spPr>
          <a:xfrm>
            <a:off x="598170" y="2453640"/>
            <a:ext cx="335280" cy="350520"/>
          </a:xfrm>
          <a:prstGeom prst="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4420" y="3520440"/>
            <a:ext cx="2941320" cy="2278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Включаются</a:t>
            </a:r>
            <a:r>
              <a:rPr lang="ru-RU" dirty="0" smtClean="0">
                <a:solidFill>
                  <a:schemeClr val="tx1"/>
                </a:solidFill>
              </a:rPr>
              <a:t> все избиратели, включенные в список при его составлении и уточнении (дополнительно включенные)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29100" y="3520440"/>
            <a:ext cx="2941320" cy="2278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включаются</a:t>
            </a:r>
            <a:r>
              <a:rPr lang="ru-RU" dirty="0" smtClean="0">
                <a:solidFill>
                  <a:schemeClr val="tx1"/>
                </a:solidFill>
              </a:rPr>
              <a:t> избиратели, исключенные (вычеркнутые) из </a:t>
            </a:r>
            <a:r>
              <a:rPr lang="ru-RU" smtClean="0">
                <a:solidFill>
                  <a:schemeClr val="tx1"/>
                </a:solidFill>
              </a:rPr>
              <a:t>списка избирателей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545080" y="3200400"/>
            <a:ext cx="213359" cy="32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593080" y="3200400"/>
            <a:ext cx="213359" cy="32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6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368" y="453083"/>
            <a:ext cx="11318789" cy="55193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Подписанный список брошюруется в одну или несколько книг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1816" y="2471351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7850" y="1377474"/>
            <a:ext cx="2165016" cy="30603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лист списка,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котором указываются итоговые данные по списку избирателей </a:t>
            </a:r>
            <a:r>
              <a:rPr lang="ru-RU" sz="1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брошюруется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хранится у секретаря УИК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7757" y="1390851"/>
            <a:ext cx="2064167" cy="3046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Если список разделен на несколько книг, то НЕ брошюруется и хранится у секретаря УИК </a:t>
            </a:r>
            <a:r>
              <a:rPr lang="ru-RU" dirty="0" smtClean="0">
                <a:solidFill>
                  <a:srgbClr val="FF0000"/>
                </a:solidFill>
              </a:rPr>
              <a:t>титульный лист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6038" y="1391851"/>
            <a:ext cx="1916884" cy="30469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 разделении списка на отдельные книги </a:t>
            </a:r>
            <a:r>
              <a:rPr lang="ru-RU" b="1" dirty="0" smtClean="0">
                <a:solidFill>
                  <a:srgbClr val="FF0000"/>
                </a:solidFill>
              </a:rPr>
              <a:t>НЕ нарушать последовательность нумерации строк</a:t>
            </a:r>
            <a:r>
              <a:rPr lang="ru-RU" dirty="0" smtClean="0">
                <a:solidFill>
                  <a:schemeClr val="tx1"/>
                </a:solidFill>
              </a:rPr>
              <a:t> в каждой книге!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37036" y="1228996"/>
            <a:ext cx="4210121" cy="1080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Каждая книга списка </a:t>
            </a:r>
            <a:r>
              <a:rPr lang="ru-RU" u="sng" dirty="0" smtClean="0">
                <a:solidFill>
                  <a:schemeClr val="accent2"/>
                </a:solidFill>
              </a:rPr>
              <a:t>не позднее 14 марта </a:t>
            </a:r>
            <a:r>
              <a:rPr lang="ru-RU" dirty="0" smtClean="0">
                <a:solidFill>
                  <a:schemeClr val="tx1"/>
                </a:solidFill>
              </a:rPr>
              <a:t>должна быть </a:t>
            </a:r>
            <a:r>
              <a:rPr lang="ru-RU" b="1" dirty="0" smtClean="0">
                <a:solidFill>
                  <a:srgbClr val="FF0000"/>
                </a:solidFill>
              </a:rPr>
              <a:t>снабжена титульным листом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37037" y="2642532"/>
            <a:ext cx="2051580" cy="39931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Каждая книга  списка должна быть </a:t>
            </a:r>
            <a:r>
              <a:rPr lang="ru-RU" dirty="0" smtClean="0">
                <a:solidFill>
                  <a:srgbClr val="FF0000"/>
                </a:solidFill>
              </a:rPr>
              <a:t>сброшюрована (прошита)</a:t>
            </a:r>
            <a:r>
              <a:rPr lang="ru-RU" dirty="0" smtClean="0">
                <a:solidFill>
                  <a:schemeClr val="tx1"/>
                </a:solidFill>
              </a:rPr>
              <a:t>, на обороте последнего вкладного листа книги  на месте скрепления – подпись председателя и печать УИК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02732" y="2642532"/>
            <a:ext cx="1967691" cy="39931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Вкладные листы со сведениями об избирателях, дополнительно включенных в список до его подписания, формируются в отдельную книгу (книги)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457939" y="2361771"/>
            <a:ext cx="209776" cy="2191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0781689" y="2360834"/>
            <a:ext cx="209776" cy="2191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81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8454" y="296562"/>
            <a:ext cx="10824519" cy="395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Использование списка избирателей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3168" y="889686"/>
            <a:ext cx="2397210" cy="18452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Избиратель, не включенный в список избирателей, включается дополнительно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2800" y="922638"/>
            <a:ext cx="2520778" cy="9473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Перед выдачей ИБ член УИК обязан удостовериться: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2800" y="2038864"/>
            <a:ext cx="2520778" cy="139219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>
                <a:solidFill>
                  <a:schemeClr val="tx1"/>
                </a:solidFill>
              </a:rPr>
              <a:t>голосовал ли избиратель досрочно или вне </a:t>
            </a:r>
            <a:r>
              <a:rPr lang="ru-RU" dirty="0" smtClean="0">
                <a:solidFill>
                  <a:schemeClr val="tx1"/>
                </a:solidFill>
              </a:rPr>
              <a:t>помещения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2800" y="3599934"/>
            <a:ext cx="2520778" cy="10379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не включен в Реестр неучтенных заявлений</a:t>
            </a:r>
          </a:p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906529" y="2576178"/>
            <a:ext cx="214184" cy="2022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3664" y="2010030"/>
            <a:ext cx="5379309" cy="139219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Если избиратель прибыл  в помещение для голосования после выезда членов УИК – </a:t>
            </a:r>
            <a:r>
              <a:rPr lang="ru-RU" b="1" dirty="0" smtClean="0">
                <a:solidFill>
                  <a:schemeClr val="tx1"/>
                </a:solidFill>
              </a:rPr>
              <a:t>ИБ не выдается</a:t>
            </a:r>
            <a:r>
              <a:rPr lang="ru-RU" dirty="0" smtClean="0">
                <a:solidFill>
                  <a:schemeClr val="tx1"/>
                </a:solidFill>
              </a:rPr>
              <a:t>, пока не вернутся члены УИК. </a:t>
            </a:r>
            <a:r>
              <a:rPr lang="ru-RU" b="1" dirty="0" smtClean="0">
                <a:solidFill>
                  <a:schemeClr val="tx1"/>
                </a:solidFill>
              </a:rPr>
              <a:t>ИБ выдается,</a:t>
            </a:r>
            <a:r>
              <a:rPr lang="ru-RU" dirty="0" smtClean="0">
                <a:solidFill>
                  <a:schemeClr val="tx1"/>
                </a:solidFill>
              </a:rPr>
              <a:t> если он не голосовал вне помещения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53664" y="3795783"/>
            <a:ext cx="5379309" cy="9244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Избиратель исключается из списка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также вычеркивается отметка «вне помещения для голосования»)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558510" y="1898821"/>
            <a:ext cx="216449" cy="1112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8843318" y="3420761"/>
            <a:ext cx="218304" cy="3583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3664" y="5150912"/>
            <a:ext cx="5379309" cy="9244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Затем включается в список избирателей дополнительно с продолжением нумерации строк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8843318" y="4756421"/>
            <a:ext cx="218304" cy="3583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8454" y="294295"/>
            <a:ext cx="10824519" cy="395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Использование списка избирателей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13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08454" y="294295"/>
            <a:ext cx="10824519" cy="395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Использование списка избирателей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1405" y="889686"/>
            <a:ext cx="4917990" cy="12933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Если сведения об избирателе ошибочно включены в строку, относящуюся к другому избирателю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22541" y="889686"/>
            <a:ext cx="5210432" cy="12933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 (или) избиратель ошибочно расписался не в своей строке (в строке другого избирателя)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47784" y="2586681"/>
            <a:ext cx="7504670" cy="130981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графе «</a:t>
            </a: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собые отметки» делается отметка </a:t>
            </a:r>
            <a:r>
              <a:rPr lang="ru-RU" b="1" dirty="0" smtClean="0">
                <a:solidFill>
                  <a:srgbClr val="FF0000"/>
                </a:solidFill>
              </a:rPr>
              <a:t>«Вписанные данные относятся к строке №__»</a:t>
            </a:r>
            <a:r>
              <a:rPr lang="ru-RU" dirty="0" smtClean="0">
                <a:solidFill>
                  <a:schemeClr val="tx1"/>
                </a:solidFill>
              </a:rPr>
              <a:t>, указывается дата заверения, подпись члена УИК, выдавшего ИБ, и подпись председателя УИК.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196767" y="2183027"/>
            <a:ext cx="358757" cy="329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302432" y="2183027"/>
            <a:ext cx="358757" cy="329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0313774" y="2248930"/>
            <a:ext cx="321276" cy="19111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69059" y="4275438"/>
            <a:ext cx="9308757" cy="78259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Избиратель, в строке которого проставлена подпись другого  избирателя – </a:t>
            </a:r>
            <a:r>
              <a:rPr lang="ru-RU" b="1" dirty="0" smtClean="0">
                <a:solidFill>
                  <a:srgbClr val="FF0000"/>
                </a:solidFill>
              </a:rPr>
              <a:t>исключается из списка</a:t>
            </a:r>
            <a:r>
              <a:rPr lang="ru-RU" dirty="0" smtClean="0">
                <a:solidFill>
                  <a:schemeClr val="tx1"/>
                </a:solidFill>
              </a:rPr>
              <a:t>, также </a:t>
            </a:r>
            <a:r>
              <a:rPr lang="ru-RU" b="1" dirty="0" smtClean="0">
                <a:solidFill>
                  <a:srgbClr val="FF0000"/>
                </a:solidFill>
              </a:rPr>
              <a:t>исключается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u="sng" dirty="0" smtClean="0">
                <a:solidFill>
                  <a:schemeClr val="tx1"/>
                </a:solidFill>
              </a:rPr>
              <a:t>проставленная подпись члена УИК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7397166" y="5082745"/>
            <a:ext cx="264023" cy="230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9059" y="5338119"/>
            <a:ext cx="9308757" cy="67550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Включается</a:t>
            </a:r>
            <a:r>
              <a:rPr lang="ru-RU" dirty="0" smtClean="0">
                <a:solidFill>
                  <a:schemeClr val="tx1"/>
                </a:solidFill>
              </a:rPr>
              <a:t> в список избирателей </a:t>
            </a:r>
            <a:r>
              <a:rPr lang="ru-RU" b="1" dirty="0" smtClean="0">
                <a:solidFill>
                  <a:srgbClr val="FF0000"/>
                </a:solidFill>
              </a:rPr>
              <a:t>дополнительно</a:t>
            </a:r>
            <a:r>
              <a:rPr lang="ru-RU" dirty="0" smtClean="0">
                <a:solidFill>
                  <a:schemeClr val="tx1"/>
                </a:solidFill>
              </a:rPr>
              <a:t> с продолжением нумерации строк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89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8454" y="294295"/>
            <a:ext cx="10824519" cy="395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Использование списка избирателей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8454" y="988541"/>
            <a:ext cx="10668000" cy="8732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ВНИМАНИЕ!!! </a:t>
            </a:r>
            <a:r>
              <a:rPr lang="ru-RU" dirty="0" smtClean="0">
                <a:solidFill>
                  <a:schemeClr val="tx1"/>
                </a:solidFill>
              </a:rPr>
              <a:t>В связи с проведением голосования в течение нескольких дней подряд – член УИК, выдавший ИБ избирателю, </a:t>
            </a:r>
            <a:r>
              <a:rPr lang="ru-RU" b="1" dirty="0" smtClean="0">
                <a:solidFill>
                  <a:srgbClr val="FF0000"/>
                </a:solidFill>
              </a:rPr>
              <a:t>дополнительно</a:t>
            </a:r>
            <a:r>
              <a:rPr lang="ru-RU" dirty="0" smtClean="0">
                <a:solidFill>
                  <a:schemeClr val="tx1"/>
                </a:solidFill>
              </a:rPr>
              <a:t> в графе «Особые отметки» </a:t>
            </a:r>
            <a:r>
              <a:rPr lang="ru-RU" b="1" dirty="0" smtClean="0">
                <a:solidFill>
                  <a:srgbClr val="FF0000"/>
                </a:solidFill>
              </a:rPr>
              <a:t>указывает дату голосования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8454" y="2087674"/>
            <a:ext cx="10668000" cy="8237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После каждого дня голосования список избирателей </a:t>
            </a:r>
            <a:r>
              <a:rPr lang="ru-RU" b="1" dirty="0" smtClean="0">
                <a:solidFill>
                  <a:srgbClr val="FF0000"/>
                </a:solidFill>
              </a:rPr>
              <a:t>убирается в сейф</a:t>
            </a:r>
            <a:r>
              <a:rPr lang="ru-RU" dirty="0" smtClean="0">
                <a:solidFill>
                  <a:schemeClr val="tx1"/>
                </a:solidFill>
              </a:rPr>
              <a:t>, где хранится до каждого следующего дня голосования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8454" y="3166424"/>
            <a:ext cx="10668000" cy="9226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и 16 марта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дня голосования УИК 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подсчитывает число избирателей, получивших ИБ (в том числе проголосовавших вне помещения для голосования)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 эти данные в ТИК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ввода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ГАС «Выборы» 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8454" y="4376355"/>
            <a:ext cx="10668000" cy="4695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17 марта </a:t>
            </a:r>
            <a:r>
              <a:rPr lang="ru-RU" dirty="0" smtClean="0">
                <a:solidFill>
                  <a:schemeClr val="tx1"/>
                </a:solidFill>
              </a:rPr>
              <a:t>после окончания работы со списком перед непосредственным подсчетом голосов: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0215" y="5173362"/>
            <a:ext cx="6565557" cy="12603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dirty="0" smtClean="0">
                <a:solidFill>
                  <a:schemeClr val="tx1"/>
                </a:solidFill>
              </a:rPr>
              <a:t>итульный лист, книги списка избирателей по порядку нумерации, книга списка со сведениями об избирателях, подавших ЗМН, вкладные листы списка, а также последний лист списка с итоговыми данными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68281" y="5133204"/>
            <a:ext cx="3608173" cy="13005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рошиваются</a:t>
            </a:r>
            <a:r>
              <a:rPr lang="ru-RU" dirty="0" smtClean="0">
                <a:solidFill>
                  <a:schemeClr val="tx1"/>
                </a:solidFill>
              </a:rPr>
              <a:t> в перечисленном порядке </a:t>
            </a:r>
            <a:r>
              <a:rPr lang="ru-RU" dirty="0" smtClean="0">
                <a:solidFill>
                  <a:srgbClr val="FF0000"/>
                </a:solidFill>
              </a:rPr>
              <a:t>в один том</a:t>
            </a:r>
            <a:r>
              <a:rPr lang="ru-RU" dirty="0" smtClean="0">
                <a:solidFill>
                  <a:schemeClr val="tx1"/>
                </a:solidFill>
              </a:rPr>
              <a:t>. На месте скрепления ставится печать и подпись председателя УИК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591698" y="4886069"/>
            <a:ext cx="321275" cy="24713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265772" y="5561240"/>
            <a:ext cx="444844" cy="3535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33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21491" y="216243"/>
            <a:ext cx="10544433" cy="683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Ознакомление наблюдателей со списком избирателей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04302" y="1071948"/>
            <a:ext cx="7908325" cy="4283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Наблюдатель </a:t>
            </a:r>
            <a:r>
              <a:rPr lang="ru-RU" b="1" dirty="0" smtClean="0">
                <a:solidFill>
                  <a:schemeClr val="tx1"/>
                </a:solidFill>
              </a:rPr>
              <a:t>ВПРАВЕ ознакомиться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3536" y="1827771"/>
            <a:ext cx="5148649" cy="10956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о списком избирателей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(под контролем председателя, зама, секретаря или по их поручению члена УИК)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17955" y="1849910"/>
            <a:ext cx="4847969" cy="10956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реестром заявлений, устных обращений о голосовании вне помещения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899688" y="1536355"/>
            <a:ext cx="237044" cy="2718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894804" y="1549743"/>
            <a:ext cx="237044" cy="2718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4302" y="3165388"/>
            <a:ext cx="7908325" cy="4283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ПОРЯДОК ДЕЙСТВИЙ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3536" y="3893405"/>
            <a:ext cx="4835611" cy="18040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Обратиться к председателю, заму и секретарю УИК до начала или после завершения голосования.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 время голосования ознакомление производится при первой возможности, не нарушая работу УИК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0313" y="3893405"/>
            <a:ext cx="4835611" cy="18040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2. Визуально убедиться в соблюдении требований оформления списка избирателей, с отметками и росписями за полученный бюллетень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8894803" y="3618467"/>
            <a:ext cx="237044" cy="2718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422819" y="3618467"/>
            <a:ext cx="237044" cy="27184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27190" y="5938964"/>
            <a:ext cx="9474442" cy="5359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ДОПУСКАЕТСЯ! </a:t>
            </a:r>
            <a:r>
              <a:rPr lang="ru-RU" dirty="0" smtClean="0">
                <a:solidFill>
                  <a:schemeClr val="tx1"/>
                </a:solidFill>
              </a:rPr>
              <a:t>Фотографирование персональных данных избирателей (ФИО, дата рождения, адрес места жительства)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2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08454" y="294295"/>
            <a:ext cx="10824519" cy="3954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Использование списка избирателей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3784" y="1235676"/>
            <a:ext cx="1769075" cy="28997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Список избирателей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91480" y="1235675"/>
            <a:ext cx="1968843" cy="28997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Официальные документы уполномоченных органов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69240" y="1235674"/>
            <a:ext cx="2061519" cy="28997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Личные письменные заявления граждан, поступившие в период уточнения списка избирателей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7663" y="1235675"/>
            <a:ext cx="1696996" cy="28997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Копии решений УИК о включении (об отказе во включении) избирателей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00968" y="1235674"/>
            <a:ext cx="1769075" cy="28997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Иные документы, связанные со списком избирателей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3784" y="4687330"/>
            <a:ext cx="10746259" cy="10626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Помещаются в отдельный мешок или коробку, которые потом опечатываются и передаются в ТИК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19366" y="4176582"/>
            <a:ext cx="377909" cy="4695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659659" y="4176581"/>
            <a:ext cx="377909" cy="4695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007958" y="4176581"/>
            <a:ext cx="377909" cy="4695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337206" y="4176581"/>
            <a:ext cx="377909" cy="4695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0496550" y="4176582"/>
            <a:ext cx="377909" cy="4695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8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7178" y="181231"/>
            <a:ext cx="11409406" cy="6573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Руководствуемся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№ 67-ФЗ «Об основных гарантиях избирательных прав и права на участие в референдуме граждан Российской Федерации» (далее – 67-ФЗ)</a:t>
            </a:r>
          </a:p>
          <a:p>
            <a:pPr algn="ctr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статьями 26, 27 и 28 Федерального закона № 19-ФЗ 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выборах Президента Российской Федерации» </a:t>
            </a: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19-ФЗ),</a:t>
            </a:r>
          </a:p>
          <a:p>
            <a:pPr algn="ctr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ЦИК России от 20 декабря 2023 г. № 143/1106-8 </a:t>
            </a:r>
          </a:p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инструкции по составлению, уточнению и использованию списков избирателей на выборах Президента Российской Федерации»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Инструкция)</a:t>
            </a:r>
          </a:p>
          <a:p>
            <a:pPr algn="ctr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ЦИК России от 8 августа 2018 г. № 174/1414-7 </a:t>
            </a:r>
          </a:p>
          <a:p>
            <a:pPr algn="ctr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методических рекомендациях по организации голосования отдельных категорий избирателей при проведении выборов на территории Российской Федерации» </a:t>
            </a: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Методрекомендации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ЦИК России от 22 июня 2022 г. № 87/728-8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подачи заявления о включении избирателя, участника референдума в список избирателей, участников референдума по месту нахождения на выборах и референдумах Российской Федерации»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Порядок подачи заявления о включении в список избирателей по месту нахождения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4530" y="659027"/>
            <a:ext cx="10264346" cy="7414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Порядок составления списков избирателей </a:t>
            </a:r>
            <a:r>
              <a:rPr lang="ru-RU" b="1" dirty="0" smtClean="0">
                <a:solidFill>
                  <a:srgbClr val="FF0000"/>
                </a:solidFill>
              </a:rPr>
              <a:t>ТИК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4486" y="1944131"/>
            <a:ext cx="10322012" cy="12191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 </a:t>
            </a:r>
            <a:r>
              <a:rPr lang="ru-RU" b="1" dirty="0" smtClean="0">
                <a:solidFill>
                  <a:schemeClr val="tx1"/>
                </a:solidFill>
              </a:rPr>
              <a:t>Сведения об избирателях</a:t>
            </a:r>
            <a:r>
              <a:rPr lang="ru-RU" dirty="0" smtClean="0">
                <a:solidFill>
                  <a:schemeClr val="tx1"/>
                </a:solidFill>
              </a:rPr>
              <a:t> представляются в ТИК по акту (форма акта в приложении № 3 Инструкции) главой  местной администрации в срок </a:t>
            </a:r>
            <a:r>
              <a:rPr lang="ru-RU" b="1" dirty="0" smtClean="0">
                <a:solidFill>
                  <a:schemeClr val="tx1"/>
                </a:solidFill>
              </a:rPr>
              <a:t>не позднее 15 февраля 2024 года.</a:t>
            </a:r>
          </a:p>
          <a:p>
            <a:pPr marL="342900" indent="-342900" algn="just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4487" y="3781169"/>
            <a:ext cx="10322011" cy="16969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Должностные лица (глава местной администрации), Центризбирком РС(Я)  передают информацию об изменениях в сведениях об избирателях в ТИК </a:t>
            </a:r>
            <a:r>
              <a:rPr lang="ru-RU" b="1" u="sng" dirty="0" smtClean="0">
                <a:solidFill>
                  <a:schemeClr val="tx1"/>
                </a:solidFill>
              </a:rPr>
              <a:t>за 20 дней до последнего дня голосования </a:t>
            </a:r>
            <a:r>
              <a:rPr lang="ru-RU" b="1" dirty="0" smtClean="0">
                <a:solidFill>
                  <a:srgbClr val="FF0000"/>
                </a:solidFill>
              </a:rPr>
              <a:t>(до 26 февраля) </a:t>
            </a:r>
            <a:r>
              <a:rPr lang="ru-RU" b="1" dirty="0" smtClean="0">
                <a:solidFill>
                  <a:schemeClr val="tx1"/>
                </a:solidFill>
              </a:rPr>
              <a:t>, а </a:t>
            </a:r>
            <a:r>
              <a:rPr lang="ru-RU" b="1" u="sng" dirty="0" smtClean="0">
                <a:solidFill>
                  <a:schemeClr val="tx1"/>
                </a:solidFill>
              </a:rPr>
              <a:t>за 10 и менее дней до последнего дня голосования </a:t>
            </a:r>
            <a:r>
              <a:rPr lang="ru-RU" b="1" u="sng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( с 6 марта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b="1" dirty="0" smtClean="0">
                <a:solidFill>
                  <a:schemeClr val="tx1"/>
                </a:solidFill>
              </a:rPr>
              <a:t>– ежедневно.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7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7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1892" y="3056237"/>
            <a:ext cx="11096368" cy="14416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	Список избирателей должен содержать: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фамилию, имя, отчество;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 рождения (в возрасте 18 лет – дополнительно день и месяц рождения);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дрес места жительства (для вынужденных переселенцев – адрес места пребывания);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solidFill>
                  <a:srgbClr val="00B0F0"/>
                </a:solidFill>
              </a:rPr>
              <a:t>с</a:t>
            </a:r>
            <a:r>
              <a:rPr lang="ru-RU" b="1" dirty="0" smtClean="0">
                <a:solidFill>
                  <a:srgbClr val="00B0F0"/>
                </a:solidFill>
              </a:rPr>
              <a:t>ерию и номер паспорта или документа, заменяющего паспорт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(НОВИЗНА)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0129" y="4679092"/>
            <a:ext cx="11104605" cy="568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Не </a:t>
            </a:r>
            <a:r>
              <a:rPr lang="ru-RU" b="1" dirty="0">
                <a:solidFill>
                  <a:schemeClr val="tx1"/>
                </a:solidFill>
              </a:rPr>
              <a:t>позднее 5 марта 2024 года </a:t>
            </a:r>
            <a:r>
              <a:rPr lang="ru-RU" dirty="0">
                <a:solidFill>
                  <a:schemeClr val="tx1"/>
                </a:solidFill>
              </a:rPr>
              <a:t>отдельно по каждому </a:t>
            </a:r>
            <a:r>
              <a:rPr lang="ru-RU" dirty="0" smtClean="0">
                <a:solidFill>
                  <a:schemeClr val="tx1"/>
                </a:solidFill>
              </a:rPr>
              <a:t>участку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892" y="1540476"/>
            <a:ext cx="11104605" cy="1334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Не </a:t>
            </a:r>
            <a:r>
              <a:rPr lang="ru-RU" b="1" dirty="0">
                <a:solidFill>
                  <a:schemeClr val="tx1"/>
                </a:solidFill>
              </a:rPr>
              <a:t>позднее 24 февраля 2024 г. </a:t>
            </a:r>
            <a:r>
              <a:rPr lang="ru-RU" dirty="0">
                <a:solidFill>
                  <a:schemeClr val="tx1"/>
                </a:solidFill>
              </a:rPr>
              <a:t>по избирательным участкам, на которых проводится </a:t>
            </a:r>
            <a:r>
              <a:rPr lang="ru-RU" b="1" dirty="0">
                <a:solidFill>
                  <a:schemeClr val="tx1"/>
                </a:solidFill>
              </a:rPr>
              <a:t>досрочное голосование </a:t>
            </a:r>
            <a:r>
              <a:rPr lang="ru-RU" dirty="0">
                <a:solidFill>
                  <a:schemeClr val="tx1"/>
                </a:solidFill>
              </a:rPr>
              <a:t>в соответствии с пунктами 1 и 2 статьи 70 Федерального закона № </a:t>
            </a:r>
            <a:r>
              <a:rPr lang="ru-RU" dirty="0" smtClean="0">
                <a:solidFill>
                  <a:schemeClr val="tx1"/>
                </a:solidFill>
              </a:rPr>
              <a:t>19-ФЗ (список заверить подписью председателя и секретаря ТИК с указанием даты подписания, ПРОСТАВИТЬ печать ТИК и передать список по акту в соответствующие УИК)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0129" y="107092"/>
            <a:ext cx="11088131" cy="3871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algn="just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СПИСКИ составляются ТИК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на бумажном носителе и в машиночитаемом виде</a:t>
            </a:r>
            <a:r>
              <a:rPr lang="ru-RU" dirty="0" smtClean="0">
                <a:solidFill>
                  <a:schemeClr val="tx1"/>
                </a:solidFill>
              </a:rPr>
              <a:t>):</a:t>
            </a:r>
            <a:endParaRPr lang="ru-RU" dirty="0"/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129" y="5428737"/>
            <a:ext cx="11104605" cy="1046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	6 </a:t>
            </a:r>
            <a:r>
              <a:rPr lang="ru-RU" b="1" dirty="0">
                <a:solidFill>
                  <a:schemeClr val="tx1"/>
                </a:solidFill>
              </a:rPr>
              <a:t>марта 2024 года </a:t>
            </a:r>
            <a:r>
              <a:rPr lang="ru-RU" dirty="0" smtClean="0">
                <a:solidFill>
                  <a:schemeClr val="tx1"/>
                </a:solidFill>
              </a:rPr>
              <a:t>– списки </a:t>
            </a:r>
            <a:r>
              <a:rPr lang="ru-RU" b="1" dirty="0" smtClean="0">
                <a:solidFill>
                  <a:schemeClr val="tx1"/>
                </a:solidFill>
              </a:rPr>
              <a:t>ЗАВЕРИТЬ</a:t>
            </a:r>
            <a:r>
              <a:rPr lang="ru-RU" dirty="0" smtClean="0">
                <a:solidFill>
                  <a:schemeClr val="tx1"/>
                </a:solidFill>
              </a:rPr>
              <a:t> подписью председателя и секретаря ТИК с указанием даты подписания, </a:t>
            </a:r>
            <a:r>
              <a:rPr lang="ru-RU" b="1" dirty="0" smtClean="0">
                <a:solidFill>
                  <a:schemeClr val="tx1"/>
                </a:solidFill>
              </a:rPr>
              <a:t>ПРОСТАВИТЬ</a:t>
            </a:r>
            <a:r>
              <a:rPr lang="ru-RU" dirty="0" smtClean="0">
                <a:solidFill>
                  <a:schemeClr val="tx1"/>
                </a:solidFill>
              </a:rPr>
              <a:t> печать и </a:t>
            </a:r>
            <a:r>
              <a:rPr lang="ru-RU" b="1" dirty="0" smtClean="0">
                <a:solidFill>
                  <a:schemeClr val="tx1"/>
                </a:solidFill>
              </a:rPr>
              <a:t>передать</a:t>
            </a:r>
            <a:r>
              <a:rPr lang="ru-RU" dirty="0" smtClean="0">
                <a:solidFill>
                  <a:schemeClr val="tx1"/>
                </a:solidFill>
              </a:rPr>
              <a:t> ПО АКТУ в УИК первые экземпляры (форма акта в приложении 4 Инструкции). Акт составить в 2-х экз. – один в ТИК, второй в УИК.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0129" y="675503"/>
            <a:ext cx="11088131" cy="6672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Список состоит из </a:t>
            </a:r>
            <a:r>
              <a:rPr lang="ru-RU" b="1" dirty="0" smtClean="0">
                <a:solidFill>
                  <a:schemeClr val="tx1"/>
                </a:solidFill>
              </a:rPr>
              <a:t>титульного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chemeClr val="tx1"/>
                </a:solidFill>
              </a:rPr>
              <a:t>вкладных листов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последнего листа </a:t>
            </a:r>
            <a:r>
              <a:rPr lang="ru-RU" dirty="0" smtClean="0">
                <a:solidFill>
                  <a:schemeClr val="tx1"/>
                </a:solidFill>
              </a:rPr>
              <a:t>для внесения итоговых данных. При разделении списка на отдельные книги </a:t>
            </a:r>
            <a:r>
              <a:rPr lang="ru-RU" b="1" dirty="0" smtClean="0">
                <a:solidFill>
                  <a:schemeClr val="tx1"/>
                </a:solidFill>
              </a:rPr>
              <a:t>используются титульные листы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="" xmlns:a16="http://schemas.microsoft.com/office/drawing/2014/main" id="{ED7EFC26-CBD6-D6AB-B83F-9C21FD99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2500" t="10794" r="12500" b="8585"/>
          <a:stretch>
            <a:fillRect/>
          </a:stretch>
        </p:blipFill>
        <p:spPr bwMode="auto">
          <a:xfrm>
            <a:off x="870404" y="1805625"/>
            <a:ext cx="1551812" cy="938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9">
            <a:extLst>
              <a:ext uri="{FF2B5EF4-FFF2-40B4-BE49-F238E27FC236}">
                <a16:creationId xmlns="" xmlns:a16="http://schemas.microsoft.com/office/drawing/2014/main" id="{115199BA-5329-E34F-221C-AC694B2F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3036" t="11587" r="12411" b="8585"/>
          <a:stretch>
            <a:fillRect/>
          </a:stretch>
        </p:blipFill>
        <p:spPr bwMode="auto">
          <a:xfrm>
            <a:off x="1207790" y="2276614"/>
            <a:ext cx="1551812" cy="93464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115199BA-5329-E34F-221C-AC694B2F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3036" t="11587" r="12411" b="8585"/>
          <a:stretch>
            <a:fillRect/>
          </a:stretch>
        </p:blipFill>
        <p:spPr bwMode="auto">
          <a:xfrm>
            <a:off x="1545176" y="2873857"/>
            <a:ext cx="1551812" cy="93464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660382"/>
              </p:ext>
            </p:extLst>
          </p:nvPr>
        </p:nvGraphicFramePr>
        <p:xfrm>
          <a:off x="870404" y="3682249"/>
          <a:ext cx="1701000" cy="112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5" imgW="15118200" imgH="10693080" progId="AcroExch.Document.7">
                  <p:embed/>
                </p:oleObj>
              </mc:Choice>
              <mc:Fallback>
                <p:oleObj name="Acrobat Document" r:id="rId5" imgW="15118200" imgH="1069308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404" y="3682249"/>
                        <a:ext cx="1701000" cy="1128081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1512C0AB-E743-F13B-DBAC-C160DBF24EC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34507" y="1706109"/>
          <a:ext cx="5705324" cy="301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7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435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64706">
                <a:tc>
                  <a:txBody>
                    <a:bodyPr/>
                    <a:lstStyle/>
                    <a:p>
                      <a:pPr marL="144000" indent="0" algn="l">
                        <a:lnSpc>
                          <a:spcPct val="80000"/>
                        </a:lnSpc>
                      </a:pPr>
                      <a:r>
                        <a:rPr lang="ru-RU" sz="1500" b="0" i="0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ПОСЛЕДНИЙ </a:t>
                      </a:r>
                    </a:p>
                    <a:p>
                      <a:pPr marL="144000" indent="0" algn="l">
                        <a:lnSpc>
                          <a:spcPct val="80000"/>
                        </a:lnSpc>
                      </a:pPr>
                      <a:r>
                        <a:rPr lang="ru-RU" sz="1500" b="0" i="0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ЛИСТ</a:t>
                      </a:r>
                    </a:p>
                  </a:txBody>
                  <a:tcPr marL="63326" marR="63326" marT="25715" marB="2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800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ИСПОЛЬЗУЕТСЯ для внесения итоговых данных </a:t>
                      </a:r>
                      <a:br>
                        <a:rPr lang="ru-RU" sz="1500" b="0" i="0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500" b="0" i="0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о числе включенных в список на момент окончания </a:t>
                      </a:r>
                      <a:r>
                        <a:rPr lang="ru-RU" sz="1500" b="0" i="0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голосования и </a:t>
                      </a:r>
                      <a:r>
                        <a:rPr lang="ru-RU" sz="1500" b="0" i="0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числе выданных </a:t>
                      </a:r>
                      <a:r>
                        <a:rPr lang="ru-RU" sz="1500" b="0" i="0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бюллетеней</a:t>
                      </a:r>
                      <a:endParaRPr lang="ru-RU" sz="1500" b="0" i="0" kern="12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3326" marR="63326" marT="25715" marB="2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8244556"/>
                  </a:ext>
                </a:extLst>
              </a:tr>
              <a:tr h="1061243">
                <a:tc>
                  <a:txBody>
                    <a:bodyPr/>
                    <a:lstStyle/>
                    <a:p>
                      <a:pPr marL="144000" algn="l">
                        <a:lnSpc>
                          <a:spcPct val="80000"/>
                        </a:lnSpc>
                      </a:pPr>
                      <a:r>
                        <a:rPr lang="ru-RU" sz="1500" b="0" i="0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ВКЛАДНЫЕ </a:t>
                      </a:r>
                    </a:p>
                    <a:p>
                      <a:pPr marL="144000" algn="l">
                        <a:lnSpc>
                          <a:spcPct val="80000"/>
                        </a:lnSpc>
                      </a:pPr>
                      <a:r>
                        <a:rPr lang="ru-RU" sz="1500" b="0" i="0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ЛИСТЫ</a:t>
                      </a:r>
                    </a:p>
                  </a:txBody>
                  <a:tcPr marL="63326" marR="63326" marT="25715" marB="2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4592">
                        <a:alpha val="7998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Содержат сведения о гражданах, включенных </a:t>
                      </a:r>
                      <a:br>
                        <a:rPr lang="ru-RU" sz="1500" b="0" i="0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500" b="0" i="0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в список</a:t>
                      </a:r>
                      <a:r>
                        <a:rPr lang="ru-RU" sz="1500" b="0" i="0" kern="1200" baseline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(в т.ч. дополнительно включенных</a:t>
                      </a:r>
                      <a:r>
                        <a:rPr lang="ru-RU" sz="1500" b="0" i="0" kern="120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500" b="0" i="0" kern="120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3326" marR="63326" marT="25715" marB="2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45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4352">
                <a:tc>
                  <a:txBody>
                    <a:bodyPr/>
                    <a:lstStyle/>
                    <a:p>
                      <a:pPr marL="14400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ТИТУЛЬНЫЙ </a:t>
                      </a:r>
                    </a:p>
                    <a:p>
                      <a:pPr marL="14400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ЛИСТ</a:t>
                      </a:r>
                    </a:p>
                  </a:txBody>
                  <a:tcPr marL="63326" marR="63326" marT="25715" marB="2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0B27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kern="120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ХРАНИТСЯ в сейфе у секретаря</a:t>
                      </a:r>
                      <a:r>
                        <a:rPr lang="ru-RU" sz="1500" b="0" i="0" kern="1200" baseline="0" dirty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500" b="0" i="0" kern="1200" baseline="0" dirty="0" smtClean="0">
                          <a:solidFill>
                            <a:schemeClr val="bg1"/>
                          </a:solidFill>
                          <a:latin typeface="Franklin Gothic Medium Cond" panose="020B0606030402020204" pitchFamily="34" charset="0"/>
                          <a:ea typeface="+mn-ea"/>
                          <a:cs typeface="+mn-cs"/>
                        </a:rPr>
                        <a:t>комиссии</a:t>
                      </a:r>
                      <a:endParaRPr lang="ru-RU" sz="1500" b="0" i="0" kern="1200" baseline="0" dirty="0">
                        <a:solidFill>
                          <a:schemeClr val="bg1"/>
                        </a:solidFill>
                        <a:latin typeface="Franklin Gothic Medium Cond" panose="020B0606030402020204" pitchFamily="34" charset="0"/>
                        <a:ea typeface="+mn-ea"/>
                        <a:cs typeface="+mn-cs"/>
                      </a:endParaRPr>
                    </a:p>
                  </a:txBody>
                  <a:tcPr marL="63326" marR="63326" marT="25715" marB="2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0B2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Прямая со стрелкой 9">
            <a:extLst>
              <a:ext uri="{FF2B5EF4-FFF2-40B4-BE49-F238E27FC236}">
                <a16:creationId xmlns="" xmlns:a16="http://schemas.microsoft.com/office/drawing/2014/main" id="{B26504B9-0573-76D5-AE80-EB2B4DD8028A}"/>
              </a:ext>
            </a:extLst>
          </p:cNvPr>
          <p:cNvCxnSpPr>
            <a:cxnSpLocks/>
          </p:cNvCxnSpPr>
          <p:nvPr/>
        </p:nvCxnSpPr>
        <p:spPr>
          <a:xfrm flipH="1">
            <a:off x="3196051" y="2102120"/>
            <a:ext cx="513000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B26504B9-0573-76D5-AE80-EB2B4DD8028A}"/>
              </a:ext>
            </a:extLst>
          </p:cNvPr>
          <p:cNvCxnSpPr>
            <a:cxnSpLocks/>
          </p:cNvCxnSpPr>
          <p:nvPr/>
        </p:nvCxnSpPr>
        <p:spPr>
          <a:xfrm flipH="1">
            <a:off x="3386418" y="2600509"/>
            <a:ext cx="513000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B26504B9-0573-76D5-AE80-EB2B4DD8028A}"/>
              </a:ext>
            </a:extLst>
          </p:cNvPr>
          <p:cNvCxnSpPr>
            <a:cxnSpLocks/>
          </p:cNvCxnSpPr>
          <p:nvPr/>
        </p:nvCxnSpPr>
        <p:spPr>
          <a:xfrm flipH="1">
            <a:off x="3593491" y="3341180"/>
            <a:ext cx="513000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B26504B9-0573-76D5-AE80-EB2B4DD8028A}"/>
              </a:ext>
            </a:extLst>
          </p:cNvPr>
          <p:cNvCxnSpPr>
            <a:cxnSpLocks/>
          </p:cNvCxnSpPr>
          <p:nvPr/>
        </p:nvCxnSpPr>
        <p:spPr>
          <a:xfrm flipH="1">
            <a:off x="3091951" y="4256314"/>
            <a:ext cx="513000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870404" y="518984"/>
            <a:ext cx="9698742" cy="659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>
                <a:solidFill>
                  <a:schemeClr val="tx1">
                    <a:lumMod val="75000"/>
                    <a:lumOff val="25000"/>
                  </a:schemeClr>
                </a:solidFill>
                <a:latin typeface="Akrobat ExtraBold" panose="00000900000000000000" pitchFamily="2" charset="-52"/>
              </a:rPr>
              <a:t>СТРУКТУРА </a:t>
            </a:r>
            <a:br>
              <a:rPr lang="ru-RU" altLang="ru-RU" b="1">
                <a:solidFill>
                  <a:schemeClr val="tx1">
                    <a:lumMod val="75000"/>
                    <a:lumOff val="25000"/>
                  </a:schemeClr>
                </a:solidFill>
                <a:latin typeface="Akrobat ExtraBold" panose="00000900000000000000" pitchFamily="2" charset="-52"/>
              </a:rPr>
            </a:br>
            <a:r>
              <a:rPr lang="ru-RU" altLang="ru-RU" b="1">
                <a:solidFill>
                  <a:schemeClr val="tx1">
                    <a:lumMod val="75000"/>
                    <a:lumOff val="25000"/>
                  </a:schemeClr>
                </a:solidFill>
                <a:latin typeface="Akrobat ExtraBold" panose="00000900000000000000" pitchFamily="2" charset="-52"/>
              </a:rPr>
              <a:t>СПИСКА ИЗБИРАТЕЛЕЙ</a:t>
            </a:r>
            <a:endParaRPr lang="ru-RU" altLang="ru-RU" b="1" dirty="0">
              <a:solidFill>
                <a:schemeClr val="tx1">
                  <a:lumMod val="75000"/>
                  <a:lumOff val="25000"/>
                </a:schemeClr>
              </a:solidFill>
              <a:latin typeface="Akrobat ExtraBold" panose="000009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1024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73211" y="659027"/>
            <a:ext cx="10725665" cy="74140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Порядок составления списков избирателей </a:t>
            </a:r>
            <a:r>
              <a:rPr lang="ru-RU" b="1" u="sng" dirty="0" smtClean="0">
                <a:solidFill>
                  <a:srgbClr val="FF0000"/>
                </a:solidFill>
              </a:rPr>
              <a:t>участковыми комиссиями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3211" y="1709352"/>
            <a:ext cx="10346723" cy="41683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Список составляется УИК на избирательных участках, образованных: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в труднодоступной и отдаленной местности – </a:t>
            </a:r>
            <a:r>
              <a:rPr lang="ru-RU" b="1" dirty="0" smtClean="0">
                <a:solidFill>
                  <a:schemeClr val="tx1"/>
                </a:solidFill>
              </a:rPr>
              <a:t>не позднее 6 марта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на территории воинской части – </a:t>
            </a:r>
            <a:r>
              <a:rPr lang="ru-RU" b="1" dirty="0" smtClean="0">
                <a:solidFill>
                  <a:schemeClr val="tx1"/>
                </a:solidFill>
              </a:rPr>
              <a:t>не позднее 6 марта 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на полярной станции (например, на полярных станциях в </a:t>
            </a:r>
            <a:r>
              <a:rPr lang="ru-RU" dirty="0" err="1" smtClean="0">
                <a:solidFill>
                  <a:schemeClr val="tx1"/>
                </a:solidFill>
              </a:rPr>
              <a:t>Булунском</a:t>
            </a:r>
            <a:r>
              <a:rPr lang="ru-RU" dirty="0" smtClean="0">
                <a:solidFill>
                  <a:schemeClr val="tx1"/>
                </a:solidFill>
              </a:rPr>
              <a:t> улусе) – </a:t>
            </a:r>
            <a:r>
              <a:rPr lang="ru-RU" b="1" dirty="0" smtClean="0">
                <a:solidFill>
                  <a:schemeClr val="tx1"/>
                </a:solidFill>
              </a:rPr>
              <a:t>не позднее 14 марта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в местах временного пребывания избирателей (больницах, санаториях, домах отдыха, СИЗО, исправительных центрах, на вокзалах, в аэропортах и </a:t>
            </a:r>
            <a:r>
              <a:rPr lang="ru-RU" dirty="0" err="1" smtClean="0">
                <a:solidFill>
                  <a:schemeClr val="tx1"/>
                </a:solidFill>
              </a:rPr>
              <a:t>др.местах</a:t>
            </a:r>
            <a:r>
              <a:rPr lang="ru-RU" dirty="0" smtClean="0">
                <a:solidFill>
                  <a:schemeClr val="tx1"/>
                </a:solidFill>
              </a:rPr>
              <a:t> временного пребывания) – </a:t>
            </a:r>
            <a:r>
              <a:rPr lang="ru-RU" b="1" dirty="0" smtClean="0">
                <a:solidFill>
                  <a:schemeClr val="tx1"/>
                </a:solidFill>
              </a:rPr>
              <a:t>не позднее 14 марта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 месте, где пребывают избиратели, не имеющие регистрации по месту жительства в пределах РФ – </a:t>
            </a:r>
            <a:r>
              <a:rPr lang="ru-RU" b="1" dirty="0" smtClean="0">
                <a:solidFill>
                  <a:schemeClr val="tx1"/>
                </a:solidFill>
              </a:rPr>
              <a:t>не позднее 14 марта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857103" y="1445741"/>
            <a:ext cx="189469" cy="2183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894172" y="5923008"/>
            <a:ext cx="152400" cy="26361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0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38405" y="587152"/>
            <a:ext cx="10775092" cy="74140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избирательном участке </a:t>
            </a:r>
            <a:r>
              <a:rPr lang="ru-RU" b="1" dirty="0" smtClean="0">
                <a:solidFill>
                  <a:srgbClr val="FF0000"/>
                </a:solidFill>
              </a:rPr>
              <a:t>в месте временного пребывания избирателей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СПИСОК включаются: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405" y="1950720"/>
            <a:ext cx="5175217" cy="3980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Избиратели, которые подали заявления о включении в список избирателей </a:t>
            </a:r>
            <a:r>
              <a:rPr lang="ru-RU" b="1" dirty="0" smtClean="0">
                <a:solidFill>
                  <a:srgbClr val="FF0000"/>
                </a:solidFill>
              </a:rPr>
              <a:t>по месту нахождения </a:t>
            </a:r>
            <a:r>
              <a:rPr lang="ru-RU" dirty="0" smtClean="0">
                <a:solidFill>
                  <a:srgbClr val="00B0F0"/>
                </a:solidFill>
              </a:rPr>
              <a:t>включаются на основании сведений, полученных из ТИК (форма титульного листа в приложении 7 Инструкции)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86833" y="1950720"/>
            <a:ext cx="4885038" cy="39805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Избиратели: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не имевшие возможности подать заявление по месту нахождения;</a:t>
            </a:r>
          </a:p>
          <a:p>
            <a:pPr marL="342900" indent="-342900" algn="just">
              <a:buFontTx/>
              <a:buChar char="-"/>
            </a:pP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оеннослужащие, находящиеся вне расположения воинской части;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избиратели, работающие вахтовым методом    в случае подачи ими </a:t>
            </a:r>
            <a:r>
              <a:rPr lang="ru-RU" b="1" dirty="0" smtClean="0">
                <a:solidFill>
                  <a:srgbClr val="FF0000"/>
                </a:solidFill>
              </a:rPr>
              <a:t>заявления</a:t>
            </a:r>
            <a:r>
              <a:rPr lang="ru-RU" dirty="0" smtClean="0">
                <a:solidFill>
                  <a:schemeClr val="tx1"/>
                </a:solidFill>
              </a:rPr>
              <a:t> о включении в список избирателей по месту их временного пребывания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	не позднее 14.00 по местному времени 14 марта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(форма заявления утверждена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Методрекомендациями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965622" y="1409185"/>
            <a:ext cx="1046205" cy="4609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620897" y="1409185"/>
            <a:ext cx="1046205" cy="4609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9069859" y="4769708"/>
            <a:ext cx="659027" cy="1070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3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Jalinga бел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для белого фона студии" id="{6719DF1D-2BED-F542-930C-0EEE318848E9}" vid="{65E0CCE7-D207-B548-AEEE-233D0EF6080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образец презентации Джалинга</Template>
  <TotalTime>4119</TotalTime>
  <Words>2029</Words>
  <Application>Microsoft Office PowerPoint</Application>
  <PresentationFormat>Широкоэкранный</PresentationFormat>
  <Paragraphs>174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Akrobat ExtraBold</vt:lpstr>
      <vt:lpstr>Arial</vt:lpstr>
      <vt:lpstr>Calibri</vt:lpstr>
      <vt:lpstr>Franklin Gothic Medium Cond</vt:lpstr>
      <vt:lpstr>Times New Roman</vt:lpstr>
      <vt:lpstr>Шаблон Jalinga белый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Григорьева Аида Васильевна</dc:creator>
  <cp:lastModifiedBy>Григорьева Аида Васильевна</cp:lastModifiedBy>
  <cp:revision>175</cp:revision>
  <cp:lastPrinted>2024-02-05T06:58:28Z</cp:lastPrinted>
  <dcterms:created xsi:type="dcterms:W3CDTF">2023-04-24T23:58:38Z</dcterms:created>
  <dcterms:modified xsi:type="dcterms:W3CDTF">2024-02-06T03:06:00Z</dcterms:modified>
</cp:coreProperties>
</file>